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39"/>
  </p:notesMasterIdLst>
  <p:sldIdLst>
    <p:sldId id="256" r:id="rId2"/>
    <p:sldId id="315" r:id="rId3"/>
    <p:sldId id="316" r:id="rId4"/>
    <p:sldId id="317" r:id="rId5"/>
    <p:sldId id="318" r:id="rId6"/>
    <p:sldId id="312" r:id="rId7"/>
    <p:sldId id="313" r:id="rId8"/>
    <p:sldId id="266" r:id="rId9"/>
    <p:sldId id="268" r:id="rId10"/>
    <p:sldId id="310" r:id="rId11"/>
    <p:sldId id="269" r:id="rId12"/>
    <p:sldId id="319" r:id="rId13"/>
    <p:sldId id="272" r:id="rId14"/>
    <p:sldId id="276" r:id="rId15"/>
    <p:sldId id="277" r:id="rId16"/>
    <p:sldId id="278" r:id="rId17"/>
    <p:sldId id="279" r:id="rId18"/>
    <p:sldId id="280" r:id="rId19"/>
    <p:sldId id="262" r:id="rId20"/>
    <p:sldId id="314" r:id="rId21"/>
    <p:sldId id="283" r:id="rId22"/>
    <p:sldId id="285" r:id="rId23"/>
    <p:sldId id="288" r:id="rId24"/>
    <p:sldId id="294" r:id="rId25"/>
    <p:sldId id="293" r:id="rId26"/>
    <p:sldId id="292" r:id="rId27"/>
    <p:sldId id="297" r:id="rId28"/>
    <p:sldId id="299" r:id="rId29"/>
    <p:sldId id="289" r:id="rId30"/>
    <p:sldId id="303" r:id="rId31"/>
    <p:sldId id="305" r:id="rId32"/>
    <p:sldId id="306" r:id="rId33"/>
    <p:sldId id="300" r:id="rId34"/>
    <p:sldId id="301" r:id="rId35"/>
    <p:sldId id="302" r:id="rId36"/>
    <p:sldId id="320" r:id="rId37"/>
    <p:sldId id="321" r:id="rId3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8435"/>
    <a:srgbClr val="2F8B98"/>
    <a:srgbClr val="B220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0993" autoAdjust="0"/>
  </p:normalViewPr>
  <p:slideViewPr>
    <p:cSldViewPr>
      <p:cViewPr varScale="1">
        <p:scale>
          <a:sx n="71" d="100"/>
          <a:sy n="71" d="100"/>
        </p:scale>
        <p:origin x="1714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DCDC288-98CB-4F74-B9A8-27E41433438E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D2A39AD0-2A69-4E12-87B9-50C858BF022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58726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slide" Target="../slides/slide33.xml"/><Relationship Id="rId4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slide" Target="../slides/slide35.xml"/><Relationship Id="rId4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DA4CD8B0-BA82-820D-BE2A-150700E916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64508779-2767-5E82-7E16-48B8E6CCE630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endParaRPr lang="en-US" altLang="en-US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49EEA262-9A68-E3BD-0503-C8C56955FF62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A274C0-F581-4DCF-A798-D6BBACD65EA4}" type="slidenum">
              <a:rPr lang="en-US" altLang="en-US"/>
              <a:pPr eaLnBrk="1" hangingPunct="1"/>
              <a:t>33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6975" y="704850"/>
            <a:ext cx="4640263" cy="3481388"/>
          </a:xfrm>
          <a:prstGeom prst="rect">
            <a:avLst/>
          </a:prstGeom>
        </p:spPr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703440" y="4410000"/>
            <a:ext cx="5627160" cy="4177800"/>
          </a:xfrm>
          <a:prstGeom prst="rect">
            <a:avLst/>
          </a:prstGeom>
        </p:spPr>
        <p:txBody>
          <a:bodyPr lIns="0" tIns="0" rIns="0" bIns="0"/>
          <a:lstStyle/>
          <a:p>
            <a:pPr>
              <a:lnSpc>
                <a:spcPct val="100000"/>
              </a:lnSpc>
            </a:pPr>
            <a:r>
              <a:rPr lang="en-US" sz="1000" b="0" strike="noStrike" spc="-1">
                <a:latin typeface="Arial Unicode MS"/>
                <a:ea typeface="Arial Unicode MS"/>
              </a:rPr>
              <a:t>Figure 2. Overall Survival, Response of CR or CRh, and Mutation-Clearance Status. Panel A shows overall survival in the primary efficacy population. Panel B shows overall survival according to response in the primary efficacy population. Panel C shows the duration of CR or CRh in patients with and those without clearance of </a:t>
            </a:r>
            <a:r>
              <a:rPr lang="en-US" sz="1000" b="0" i="1" strike="noStrike" spc="-1">
                <a:latin typeface="Arial Unicode MS"/>
                <a:ea typeface="Arial Unicode MS"/>
              </a:rPr>
              <a:t>IDH1</a:t>
            </a:r>
            <a:r>
              <a:rPr lang="en-US" sz="1000" b="0" strike="noStrike" spc="-1">
                <a:latin typeface="Arial Unicode MS"/>
                <a:ea typeface="Arial Unicode MS"/>
              </a:rPr>
              <a:t> mutations. Panel D shows the duration of overall survival among patients with and those without clearance of </a:t>
            </a:r>
            <a:r>
              <a:rPr lang="en-US" sz="1000" b="0" i="1" strike="noStrike" spc="-1">
                <a:latin typeface="Arial Unicode MS"/>
                <a:ea typeface="Arial Unicode MS"/>
              </a:rPr>
              <a:t>IDH1</a:t>
            </a:r>
            <a:r>
              <a:rPr lang="en-US" sz="1000" b="0" strike="noStrike" spc="-1">
                <a:latin typeface="Arial Unicode MS"/>
                <a:ea typeface="Arial Unicode MS"/>
              </a:rPr>
              <a:t> mutations. Data in Panels C and D are for patients in the dose-expansion phase with relapsed or refractory AML whose starting dose of ivosidenib was 500 mg once daily and who received the first dose at least 6 months before the analysis-cutoff date. Tick marks indicate censored data.</a:t>
            </a:r>
            <a:endParaRPr lang="en-US" sz="1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>
            <a:extLst>
              <a:ext uri="{FF2B5EF4-FFF2-40B4-BE49-F238E27FC236}">
                <a16:creationId xmlns:a16="http://schemas.microsoft.com/office/drawing/2014/main" id="{32908267-F1FC-C72F-B403-19FF46A05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  <p:custDataLst>
              <p:tags r:id="rId1"/>
            </p:custDataLst>
          </p:nvPr>
        </p:nvSpPr>
        <p:spPr>
          <a:ln cap="flat">
            <a:headEnd type="none" w="med" len="med"/>
            <a:tailEnd type="none" w="med" len="med"/>
          </a:ln>
        </p:spPr>
      </p:sp>
      <p:sp>
        <p:nvSpPr>
          <p:cNvPr id="6147" name="Notes Placeholder 2">
            <a:extLst>
              <a:ext uri="{FF2B5EF4-FFF2-40B4-BE49-F238E27FC236}">
                <a16:creationId xmlns:a16="http://schemas.microsoft.com/office/drawing/2014/main" id="{346767EC-FD9A-5974-5024-374E56BBDCD4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Figure </a:t>
            </a:r>
            <a:r>
              <a:rPr lang="en-US" altLang="en-US" sz="1300" b="1">
                <a:latin typeface="Helvetica" panose="020B0604020202020204" pitchFamily="34" charset="0"/>
                <a:ea typeface="ＭＳ Ｐゴシック" panose="020B0600070205080204" pitchFamily="34" charset="-128"/>
              </a:rPr>
              <a:t>Legend</a:t>
            </a:r>
            <a:r>
              <a:rPr lang="en-US" altLang="en-US" b="1">
                <a:latin typeface="Helvetica" panose="020B0604020202020204" pitchFamily="34" charset="0"/>
                <a:ea typeface="ＭＳ Ｐゴシック" panose="020B0600070205080204" pitchFamily="34" charset="-128"/>
              </a:rPr>
              <a:t>:</a:t>
            </a:r>
          </a:p>
          <a:p>
            <a:r>
              <a:rPr lang="en-US" altLang="en-US">
                <a:latin typeface="Helvetica" panose="020B0604020202020204" pitchFamily="34" charset="0"/>
                <a:cs typeface="Helvetica" panose="020B0604020202020204" pitchFamily="34" charset="0"/>
              </a:rPr>
              <a:t>Overall survival. (A) Overall survival among all patients with relapsed/refractory (R/R) AML. (B) Overall survival among patients with relapsed/refractory AML in complete remission (CR), patients with a non-CR hematologic response, or no response. NE, not evaluated.
</a:t>
            </a:r>
          </a:p>
        </p:txBody>
      </p:sp>
      <p:sp>
        <p:nvSpPr>
          <p:cNvPr id="6148" name="Slide Number Placeholder 3">
            <a:extLst>
              <a:ext uri="{FF2B5EF4-FFF2-40B4-BE49-F238E27FC236}">
                <a16:creationId xmlns:a16="http://schemas.microsoft.com/office/drawing/2014/main" id="{21313609-9A8A-C1DC-7F6A-95CDA8A2FE0D}"/>
              </a:ext>
            </a:extLst>
          </p:cNvPr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F033AE-EC8F-46F4-92D4-56672378C97E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>
            <a:extLst>
              <a:ext uri="{FF2B5EF4-FFF2-40B4-BE49-F238E27FC236}">
                <a16:creationId xmlns:a16="http://schemas.microsoft.com/office/drawing/2014/main" id="{148F8C30-E12B-496C-330A-2922834CBC94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xfrm>
            <a:off x="0" y="6480175"/>
            <a:ext cx="9144000" cy="377825"/>
          </a:xfrm>
        </p:spPr>
        <p:txBody>
          <a:bodyPr/>
          <a:lstStyle>
            <a:lvl1pPr eaLnBrk="0" hangingPunct="0">
              <a:defRPr sz="1000"/>
            </a:lvl1pPr>
          </a:lstStyle>
          <a:p>
            <a:endParaRPr lang="en-US" altLang="ar-SA"/>
          </a:p>
        </p:txBody>
      </p:sp>
    </p:spTree>
    <p:extLst>
      <p:ext uri="{BB962C8B-B14F-4D97-AF65-F5344CB8AC3E}">
        <p14:creationId xmlns:p14="http://schemas.microsoft.com/office/powerpoint/2010/main" val="3756163311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494"/>
            <a:ext cx="8229273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883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753"/>
            <a:ext cx="8229273" cy="397725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824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276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ABB09-4A1D-463E-8065-109CC2B7EFAA}" type="datetimeFigureOut">
              <a:rPr lang="ar-SA" smtClean="0"/>
              <a:t>15/05/1444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4F065-1154-456A-91E3-76DE8E75E17B}" type="slidenum">
              <a:rPr lang="ar-SA" smtClean="0"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14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553021" y="3258112"/>
            <a:ext cx="8352928" cy="1470025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Acute Myeloid Leukemia</a:t>
            </a:r>
            <a:br>
              <a:rPr lang="en-GB" sz="3600" b="1" dirty="0">
                <a:solidFill>
                  <a:srgbClr val="0070C0"/>
                </a:solidFill>
              </a:rPr>
            </a:br>
            <a:br>
              <a:rPr lang="en-US" sz="3600" b="1" dirty="0">
                <a:solidFill>
                  <a:srgbClr val="0070C0"/>
                </a:solidFill>
              </a:rPr>
            </a:br>
            <a:r>
              <a:rPr lang="en-US" sz="3600" b="1" dirty="0">
                <a:solidFill>
                  <a:srgbClr val="0070C0"/>
                </a:solidFill>
              </a:rPr>
              <a:t>improving outcomes in challenges subsets </a:t>
            </a:r>
            <a:endParaRPr lang="ar-SA" sz="3600" b="1" dirty="0">
              <a:solidFill>
                <a:srgbClr val="0070C0"/>
              </a:solidFill>
            </a:endParaRP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1A6334A-3332-AC47-35DB-4B2E52247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0FEFF"/>
              </a:clrFrom>
              <a:clrTo>
                <a:srgbClr val="F0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r="52363" b="71000"/>
          <a:stretch/>
        </p:blipFill>
        <p:spPr>
          <a:xfrm>
            <a:off x="1966804" y="108187"/>
            <a:ext cx="5328592" cy="1131979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93D618D4-45FF-9B17-9D22-E4C49A199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51198" r="53937" b="37640"/>
          <a:stretch/>
        </p:blipFill>
        <p:spPr>
          <a:xfrm>
            <a:off x="2060414" y="2219324"/>
            <a:ext cx="5141371" cy="794643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38214964-B5E7-6391-4219-95421006AFFE}"/>
              </a:ext>
            </a:extLst>
          </p:cNvPr>
          <p:cNvSpPr txBox="1"/>
          <p:nvPr/>
        </p:nvSpPr>
        <p:spPr>
          <a:xfrm>
            <a:off x="2446832" y="1209454"/>
            <a:ext cx="4565307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/>
              <a:t>الرابطة السورية لأطباء الأورام </a:t>
            </a:r>
          </a:p>
          <a:p>
            <a:pPr algn="ctr"/>
            <a:r>
              <a:rPr lang="ar-SA" sz="2800" b="1" dirty="0"/>
              <a:t>المؤتمر السادس والعشرون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54FD8A0A-9971-45AA-2B7F-AB380B1C0D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4355973" y="3667408"/>
            <a:ext cx="747023" cy="74702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12" name="عنوان فرعي 2">
            <a:extLst>
              <a:ext uri="{FF2B5EF4-FFF2-40B4-BE49-F238E27FC236}">
                <a16:creationId xmlns:a16="http://schemas.microsoft.com/office/drawing/2014/main" id="{8EFA67F3-B3EF-809A-319D-57FC84FC4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504" y="5445224"/>
            <a:ext cx="5747816" cy="903859"/>
          </a:xfrm>
          <a:noFill/>
          <a:ln>
            <a:noFill/>
          </a:ln>
        </p:spPr>
        <p:txBody>
          <a:bodyPr>
            <a:normAutofit fontScale="85000" lnSpcReduction="20000"/>
          </a:bodyPr>
          <a:lstStyle/>
          <a:p>
            <a:pPr rtl="0"/>
            <a:r>
              <a:rPr lang="en-US" b="1" dirty="0">
                <a:solidFill>
                  <a:sysClr val="windowText" lastClr="000000"/>
                </a:solidFill>
                <a:effectLst/>
              </a:rPr>
              <a:t>Dr.Soulaiman Elias Soulaiman </a:t>
            </a:r>
          </a:p>
          <a:p>
            <a:pPr rtl="0"/>
            <a:r>
              <a:rPr lang="en-US" b="1" dirty="0">
                <a:solidFill>
                  <a:sysClr val="windowText" lastClr="000000"/>
                </a:solidFill>
                <a:effectLst/>
              </a:rPr>
              <a:t>Hematologist – Head of BMTU </a:t>
            </a:r>
            <a:endParaRPr lang="ar-SA" b="1" dirty="0">
              <a:solidFill>
                <a:sysClr val="windowText" lastClr="000000"/>
              </a:solidFill>
              <a:effectLst/>
            </a:endParaRPr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59B03835-0251-ADE3-EE50-F2EDEA027C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708" y="5445224"/>
            <a:ext cx="873660" cy="903858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0CD31A0-909B-1079-72B2-814599988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391" y="5445224"/>
            <a:ext cx="913064" cy="903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63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038" y="620688"/>
            <a:ext cx="4608186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00384" y="4293096"/>
            <a:ext cx="7875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The overexpression of BCL-2 in hematologic malignancies has been associated not only with enhanced cell survival and apoptosis evasion, but also with therapy resistance, especially in leukemic stem cells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808967" y="5373216"/>
            <a:ext cx="78757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Synergistic induction of cell death between HMA and BCL-2 inhibitors. </a:t>
            </a:r>
          </a:p>
          <a:p>
            <a:pPr algn="l" rtl="0"/>
            <a:r>
              <a:rPr lang="en-US" dirty="0" err="1"/>
              <a:t>Azacitidine</a:t>
            </a:r>
            <a:r>
              <a:rPr lang="en-US" dirty="0"/>
              <a:t> may decrease MCL-1 level which can mediate resistance to BCL-2 inhibitors</a:t>
            </a:r>
            <a:endParaRPr lang="ar-SA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A33914BA-CD27-16A9-1ECF-D480742A8418}"/>
              </a:ext>
            </a:extLst>
          </p:cNvPr>
          <p:cNvSpPr txBox="1"/>
          <p:nvPr/>
        </p:nvSpPr>
        <p:spPr>
          <a:xfrm>
            <a:off x="6084168" y="1082353"/>
            <a:ext cx="29042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/>
              <a:t>VEN-HAM regimens</a:t>
            </a:r>
          </a:p>
        </p:txBody>
      </p:sp>
    </p:spTree>
    <p:extLst>
      <p:ext uri="{BB962C8B-B14F-4D97-AF65-F5344CB8AC3E}">
        <p14:creationId xmlns:p14="http://schemas.microsoft.com/office/powerpoint/2010/main" val="744357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3EAEE4-3939-8959-B931-398CD3A6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NAÏVE PATIENTS WITH AML WHO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INELIGIBLE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INTENSIVE CHEMOTHERAPY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ar-SA" sz="3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FA5424-D1D7-EB07-7C72-7FB92CB0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463" y="1151310"/>
            <a:ext cx="5554960" cy="532656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LOWER-INTENSITY THERAPIES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1547CD-9A4E-0EF5-03D4-A1304CE0EFF9}"/>
              </a:ext>
            </a:extLst>
          </p:cNvPr>
          <p:cNvSpPr txBox="1"/>
          <p:nvPr/>
        </p:nvSpPr>
        <p:spPr>
          <a:xfrm>
            <a:off x="827584" y="2348880"/>
            <a:ext cx="4572000" cy="16946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TP53-Mutated AML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IDH1/2-Mutated AML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dirty="0"/>
              <a:t>FLT3-Mutated AML</a:t>
            </a:r>
            <a:endParaRPr lang="ar-SA" sz="2400" dirty="0"/>
          </a:p>
        </p:txBody>
      </p:sp>
      <p:sp>
        <p:nvSpPr>
          <p:cNvPr id="4" name="Rectangle 3"/>
          <p:cNvSpPr/>
          <p:nvPr/>
        </p:nvSpPr>
        <p:spPr>
          <a:xfrm>
            <a:off x="2998492" y="177630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dvOTd710a12c"/>
              </a:rPr>
              <a:t>Certain molecular subsets</a:t>
            </a:r>
          </a:p>
        </p:txBody>
      </p:sp>
    </p:spTree>
    <p:extLst>
      <p:ext uri="{BB962C8B-B14F-4D97-AF65-F5344CB8AC3E}">
        <p14:creationId xmlns:p14="http://schemas.microsoft.com/office/powerpoint/2010/main" val="29307500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1195E66-4A90-8115-EF72-9B2888C4AA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489" y="1214290"/>
            <a:ext cx="5594877" cy="5432015"/>
          </a:xfrm>
          <a:prstGeom prst="rect">
            <a:avLst/>
          </a:prstGeom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08483F21-EC10-05ED-A66C-AFEFED06B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902" t="23387" r="26085" b="36536"/>
          <a:stretch/>
        </p:blipFill>
        <p:spPr>
          <a:xfrm>
            <a:off x="367262" y="147106"/>
            <a:ext cx="4204738" cy="1002595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A9DE882-6FCC-4171-1886-4A116244FF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" t="58859" r="792" b="951"/>
          <a:stretch/>
        </p:blipFill>
        <p:spPr>
          <a:xfrm>
            <a:off x="251901" y="2447959"/>
            <a:ext cx="7912270" cy="4133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6E3E38-2651-5A0E-00E6-99427B312784}"/>
              </a:ext>
            </a:extLst>
          </p:cNvPr>
          <p:cNvSpPr txBox="1"/>
          <p:nvPr/>
        </p:nvSpPr>
        <p:spPr>
          <a:xfrm>
            <a:off x="6657593" y="147106"/>
            <a:ext cx="2423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ar-SA" b="1" dirty="0"/>
              <a:t> VIALE TRIAL </a:t>
            </a:r>
          </a:p>
          <a:p>
            <a:pPr algn="ctr" rtl="0"/>
            <a:r>
              <a:rPr lang="ar-SA" b="1" dirty="0"/>
              <a:t>Subgroups  analysis </a:t>
            </a:r>
            <a:endParaRPr lang="en-US" b="1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A4B5CD1-E149-F916-CA9C-51271F765CC1}"/>
              </a:ext>
            </a:extLst>
          </p:cNvPr>
          <p:cNvSpPr/>
          <p:nvPr/>
        </p:nvSpPr>
        <p:spPr>
          <a:xfrm>
            <a:off x="174393" y="2515326"/>
            <a:ext cx="8112498" cy="182880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7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3EAEE4-3939-8959-B931-398CD3A6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NAÏVE PATIENTS WITH AML WHO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INELIGIBLE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INTENSIVE CHEMOTHERAPY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ar-SA" sz="3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FA5424-D1D7-EB07-7C72-7FB92CB0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463" y="1151310"/>
            <a:ext cx="5554960" cy="532656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LOWER-INTENSITY THERAPIES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1547CD-9A4E-0EF5-03D4-A1304CE0EFF9}"/>
              </a:ext>
            </a:extLst>
          </p:cNvPr>
          <p:cNvSpPr txBox="1"/>
          <p:nvPr/>
        </p:nvSpPr>
        <p:spPr>
          <a:xfrm>
            <a:off x="2951819" y="2291990"/>
            <a:ext cx="324036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TP53-Mutated AML</a:t>
            </a:r>
          </a:p>
        </p:txBody>
      </p:sp>
      <p:sp>
        <p:nvSpPr>
          <p:cNvPr id="4" name="Rectangle 3"/>
          <p:cNvSpPr/>
          <p:nvPr/>
        </p:nvSpPr>
        <p:spPr>
          <a:xfrm>
            <a:off x="2998492" y="177630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dvOTd710a12c"/>
              </a:rPr>
              <a:t>Certain molecular subsets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883750" y="2995211"/>
            <a:ext cx="3316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Novel agents under investigation</a:t>
            </a:r>
            <a:endParaRPr lang="ar-SA" b="1" dirty="0"/>
          </a:p>
        </p:txBody>
      </p:sp>
      <p:sp>
        <p:nvSpPr>
          <p:cNvPr id="7" name="مستطيل 6"/>
          <p:cNvSpPr/>
          <p:nvPr/>
        </p:nvSpPr>
        <p:spPr>
          <a:xfrm>
            <a:off x="827584" y="3613666"/>
            <a:ext cx="7704856" cy="2248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en-US" sz="2400" b="1" dirty="0"/>
              <a:t>APR-246</a:t>
            </a:r>
            <a:r>
              <a:rPr lang="en-US" sz="2400" dirty="0"/>
              <a:t>:first-in-class small molecule reactivator of p53 protein function in TP53-mutant cells </a:t>
            </a:r>
          </a:p>
          <a:p>
            <a:pPr marL="457200" indent="-457200" algn="l" rtl="0">
              <a:lnSpc>
                <a:spcPct val="150000"/>
              </a:lnSpc>
              <a:buFont typeface="+mj-lt"/>
              <a:buAutoNum type="arabicPeriod"/>
            </a:pPr>
            <a:r>
              <a:rPr lang="fr-FR" sz="2400" b="1" dirty="0"/>
              <a:t>Anti-CD47</a:t>
            </a:r>
            <a:r>
              <a:rPr lang="fr-FR" sz="2400" dirty="0"/>
              <a:t> macrophage checkpoint molecule magrolimab</a:t>
            </a:r>
            <a:endParaRPr lang="ar-SA" sz="2400" dirty="0"/>
          </a:p>
        </p:txBody>
      </p:sp>
      <p:sp>
        <p:nvSpPr>
          <p:cNvPr id="8" name="Rectangle 7"/>
          <p:cNvSpPr/>
          <p:nvPr/>
        </p:nvSpPr>
        <p:spPr>
          <a:xfrm>
            <a:off x="827584" y="5834562"/>
            <a:ext cx="74168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 err="1">
                <a:latin typeface="AdvOTd710a12c"/>
              </a:rPr>
              <a:t>Sallman</a:t>
            </a:r>
            <a:r>
              <a:rPr lang="en-US" sz="800" dirty="0">
                <a:latin typeface="AdvOTd710a12c"/>
              </a:rPr>
              <a:t> DA, Asch AS, </a:t>
            </a:r>
            <a:r>
              <a:rPr lang="en-US" sz="800" dirty="0" err="1">
                <a:latin typeface="AdvOTd710a12c"/>
              </a:rPr>
              <a:t>Kambhampati</a:t>
            </a:r>
            <a:r>
              <a:rPr lang="en-US" sz="800" dirty="0">
                <a:latin typeface="AdvOTd710a12c"/>
              </a:rPr>
              <a:t> S, Al </a:t>
            </a:r>
            <a:r>
              <a:rPr lang="en-US" sz="800" dirty="0" err="1">
                <a:latin typeface="AdvOTd710a12c"/>
              </a:rPr>
              <a:t>Malki</a:t>
            </a:r>
            <a:r>
              <a:rPr lang="en-US" sz="800" dirty="0">
                <a:latin typeface="AdvOTd710a12c"/>
              </a:rPr>
              <a:t> M, </a:t>
            </a:r>
            <a:r>
              <a:rPr lang="en-US" sz="800" dirty="0" err="1">
                <a:latin typeface="AdvOTd710a12c"/>
              </a:rPr>
              <a:t>Zeidner</a:t>
            </a:r>
            <a:r>
              <a:rPr lang="en-US" sz="800" dirty="0">
                <a:latin typeface="AdvOTd710a12c"/>
              </a:rPr>
              <a:t> J. The First-in-Class Anti-CD47 Antibody </a:t>
            </a:r>
            <a:r>
              <a:rPr lang="en-US" sz="800" dirty="0" err="1">
                <a:latin typeface="AdvOTd710a12c"/>
              </a:rPr>
              <a:t>Magrolimab</a:t>
            </a:r>
            <a:r>
              <a:rPr lang="en-US" sz="800" dirty="0">
                <a:latin typeface="AdvOTd710a12c"/>
              </a:rPr>
              <a:t> Combined with </a:t>
            </a:r>
            <a:r>
              <a:rPr lang="en-US" sz="800" dirty="0" err="1">
                <a:latin typeface="AdvOTd710a12c"/>
              </a:rPr>
              <a:t>Azacitidine</a:t>
            </a:r>
            <a:r>
              <a:rPr lang="en-US" sz="800" dirty="0">
                <a:latin typeface="AdvOTd710a12c"/>
              </a:rPr>
              <a:t> Is Well-Tolerated</a:t>
            </a:r>
          </a:p>
          <a:p>
            <a:pPr algn="l"/>
            <a:r>
              <a:rPr lang="en-US" sz="800" dirty="0">
                <a:latin typeface="AdvOTd710a12c"/>
              </a:rPr>
              <a:t>and Effective in AML Patients: Phase 1b Results. Presented at: 62nd ASH Annual Meeting &amp; Exposition. Virtual; 2020. Abstract 330.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827584" y="6265370"/>
            <a:ext cx="741682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800" dirty="0" err="1">
                <a:latin typeface="AdvOTd710a12c"/>
              </a:rPr>
              <a:t>Birsen</a:t>
            </a:r>
            <a:r>
              <a:rPr lang="en-US" sz="800" dirty="0">
                <a:latin typeface="AdvOTd710a12c"/>
              </a:rPr>
              <a:t> R, </a:t>
            </a:r>
            <a:r>
              <a:rPr lang="en-US" sz="800" dirty="0" err="1">
                <a:latin typeface="AdvOTd710a12c"/>
              </a:rPr>
              <a:t>Larrue</a:t>
            </a:r>
            <a:r>
              <a:rPr lang="en-US" sz="800" dirty="0">
                <a:latin typeface="AdvOTd710a12c"/>
              </a:rPr>
              <a:t> C, </a:t>
            </a:r>
            <a:r>
              <a:rPr lang="en-US" sz="800" dirty="0" err="1">
                <a:latin typeface="AdvOTd710a12c"/>
              </a:rPr>
              <a:t>Decroocq</a:t>
            </a:r>
            <a:r>
              <a:rPr lang="en-US" sz="800" dirty="0">
                <a:latin typeface="AdvOTd710a12c"/>
              </a:rPr>
              <a:t> J, et al. APR-246 induces early cell death by </a:t>
            </a:r>
            <a:r>
              <a:rPr lang="en-US" sz="800" dirty="0" err="1">
                <a:latin typeface="AdvOTd710a12c"/>
              </a:rPr>
              <a:t>ferroptosis</a:t>
            </a:r>
            <a:r>
              <a:rPr lang="en-US" sz="800" dirty="0">
                <a:latin typeface="AdvOTd710a12c"/>
              </a:rPr>
              <a:t> in acute myeloid leukemia. </a:t>
            </a:r>
            <a:r>
              <a:rPr lang="en-US" sz="800" dirty="0" err="1">
                <a:latin typeface="AdvOTd710a12c"/>
              </a:rPr>
              <a:t>Haematologica</a:t>
            </a:r>
            <a:r>
              <a:rPr lang="en-US" sz="800" dirty="0">
                <a:latin typeface="AdvOTd710a12c"/>
              </a:rPr>
              <a:t>. 2022;107:403-416.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639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3EAEE4-3939-8959-B931-398CD3A6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NAÏVE PATIENTS WITH AML WHO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INELIGIBLE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INTENSIVE CHEMOTHERAPY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ar-SA" sz="3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FA5424-D1D7-EB07-7C72-7FB92CB0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22214" y="1004772"/>
            <a:ext cx="5554960" cy="532656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LOWER-INTENSITY THERAPIES</a:t>
            </a:r>
            <a:endParaRPr lang="ar-SA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41547CD-9A4E-0EF5-03D4-A1304CE0EFF9}"/>
              </a:ext>
            </a:extLst>
          </p:cNvPr>
          <p:cNvSpPr txBox="1"/>
          <p:nvPr/>
        </p:nvSpPr>
        <p:spPr>
          <a:xfrm>
            <a:off x="827584" y="2348880"/>
            <a:ext cx="4572000" cy="5866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l" rtl="0">
              <a:lnSpc>
                <a:spcPct val="150000"/>
              </a:lnSpc>
              <a:buFont typeface="+mj-lt"/>
              <a:buAutoNum type="arabicPeriod" startAt="3"/>
            </a:pPr>
            <a:r>
              <a:rPr lang="en-US" sz="2400" dirty="0"/>
              <a:t>FLT3-Mutated AML</a:t>
            </a:r>
            <a:endParaRPr lang="ar-SA" sz="2400" dirty="0"/>
          </a:p>
        </p:txBody>
      </p:sp>
      <p:sp>
        <p:nvSpPr>
          <p:cNvPr id="4" name="Rectangle 3"/>
          <p:cNvSpPr/>
          <p:nvPr/>
        </p:nvSpPr>
        <p:spPr>
          <a:xfrm>
            <a:off x="2998492" y="1776307"/>
            <a:ext cx="31470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>
                <a:latin typeface="AdvOTd710a12c"/>
              </a:rPr>
              <a:t>Certain molecular subsets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4193840" y="2560638"/>
            <a:ext cx="4492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30% of all patients with newly diagnosed AML</a:t>
            </a:r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39907" r="14054" b="44467"/>
          <a:stretch/>
        </p:blipFill>
        <p:spPr bwMode="auto">
          <a:xfrm>
            <a:off x="395536" y="1472304"/>
            <a:ext cx="8208911" cy="675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مستطيل 6"/>
          <p:cNvSpPr/>
          <p:nvPr/>
        </p:nvSpPr>
        <p:spPr>
          <a:xfrm>
            <a:off x="827584" y="6247356"/>
            <a:ext cx="79442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Blood Cancer Journal (2022) 12:77 ; https://doi.org/10.1038/s41408-022-00670-0</a:t>
            </a:r>
            <a:endParaRPr lang="ar-SA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9" t="29931" r="31259" b="11474"/>
          <a:stretch/>
        </p:blipFill>
        <p:spPr bwMode="auto">
          <a:xfrm>
            <a:off x="154449" y="2560638"/>
            <a:ext cx="4417549" cy="340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36"/>
          <a:stretch/>
        </p:blipFill>
        <p:spPr bwMode="auto">
          <a:xfrm>
            <a:off x="4571999" y="2560638"/>
            <a:ext cx="4579233" cy="3406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1827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t">
            <a:noAutofit/>
          </a:bodyPr>
          <a:lstStyle/>
          <a:p>
            <a:pPr rtl="0"/>
            <a:r>
              <a:rPr lang="en-US" sz="2000" dirty="0"/>
              <a:t>TREATMENT OF AML IN THE FRONTLINE SETTING</a:t>
            </a:r>
            <a:br>
              <a:rPr lang="en-US" sz="2000" dirty="0"/>
            </a:br>
            <a:r>
              <a:rPr lang="en-US" sz="2000" dirty="0"/>
              <a:t>PATIENTS WITH AML WHO ARE </a:t>
            </a:r>
            <a:r>
              <a:rPr lang="en-US" sz="2000" b="1" dirty="0"/>
              <a:t>ELIGIBLE</a:t>
            </a:r>
            <a:r>
              <a:rPr lang="en-US" sz="2000" dirty="0"/>
              <a:t> FOR INTENSIVE THERAPY</a:t>
            </a:r>
            <a:br>
              <a:rPr lang="en-US" sz="2000" dirty="0"/>
            </a:br>
            <a:endParaRPr lang="ar-SA" sz="2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38636" y="980728"/>
            <a:ext cx="2957500" cy="432048"/>
          </a:xfrm>
        </p:spPr>
        <p:txBody>
          <a:bodyPr>
            <a:normAutofit lnSpcReduction="10000"/>
          </a:bodyPr>
          <a:lstStyle/>
          <a:p>
            <a:pPr marL="0" indent="0" algn="ctr" rtl="0">
              <a:buNone/>
            </a:pP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FLT3-Mutated AML</a:t>
            </a:r>
          </a:p>
        </p:txBody>
      </p:sp>
      <p:sp>
        <p:nvSpPr>
          <p:cNvPr id="4" name="مستطيل 3"/>
          <p:cNvSpPr/>
          <p:nvPr/>
        </p:nvSpPr>
        <p:spPr>
          <a:xfrm>
            <a:off x="657357" y="1425550"/>
            <a:ext cx="76328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i="1" dirty="0"/>
              <a:t>FDA approval in April 2017</a:t>
            </a:r>
          </a:p>
          <a:p>
            <a:pPr algn="ctr" rtl="0"/>
            <a:r>
              <a:rPr lang="en-US" dirty="0"/>
              <a:t>midostaurin in combination with intensive induction and consolidation therapy has been considered the standard of care for FLT3-mutant AML</a:t>
            </a:r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0" t="19487" r="27187" b="28373"/>
          <a:stretch/>
        </p:blipFill>
        <p:spPr bwMode="auto">
          <a:xfrm>
            <a:off x="1619673" y="2348880"/>
            <a:ext cx="5688632" cy="3454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2329078" y="6146883"/>
            <a:ext cx="4269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377;5 nejm.org August 3, 2017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2951397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t">
            <a:noAutofit/>
          </a:bodyPr>
          <a:lstStyle/>
          <a:p>
            <a:pPr rtl="0"/>
            <a:r>
              <a:rPr lang="en-US" sz="2000" dirty="0"/>
              <a:t>TREATMENT OF AML IN THE FRONTLINE SETTING</a:t>
            </a:r>
            <a:br>
              <a:rPr lang="en-US" sz="2000" dirty="0"/>
            </a:br>
            <a:r>
              <a:rPr lang="en-US" sz="2000" dirty="0"/>
              <a:t>PATIENTS WITH AML WHO ARE </a:t>
            </a:r>
            <a:r>
              <a:rPr lang="en-US" sz="2000" b="1" dirty="0"/>
              <a:t>ELIGIBLE</a:t>
            </a:r>
            <a:r>
              <a:rPr lang="en-US" sz="2000" dirty="0"/>
              <a:t> FOR INTENSIVE THERAPY</a:t>
            </a:r>
            <a:br>
              <a:rPr lang="en-US" sz="2000" dirty="0"/>
            </a:br>
            <a:endParaRPr lang="ar-SA" sz="2000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2838636" y="980728"/>
            <a:ext cx="2957500" cy="432048"/>
          </a:xfrm>
        </p:spPr>
        <p:txBody>
          <a:bodyPr>
            <a:normAutofit lnSpcReduction="10000"/>
          </a:bodyPr>
          <a:lstStyle/>
          <a:p>
            <a:pPr marL="0" indent="0" algn="ctr" rtl="0">
              <a:buNone/>
            </a:pPr>
            <a:r>
              <a:rPr lang="en-US" sz="2400" b="1" dirty="0">
                <a:solidFill>
                  <a:prstClr val="black"/>
                </a:solidFill>
                <a:ea typeface="+mj-ea"/>
                <a:cs typeface="+mj-cs"/>
              </a:rPr>
              <a:t>FLT3-Mutated AML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2329078" y="6146883"/>
            <a:ext cx="42698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 </a:t>
            </a:r>
            <a:r>
              <a:rPr lang="en-US" dirty="0" err="1"/>
              <a:t>engl</a:t>
            </a:r>
            <a:r>
              <a:rPr lang="en-US" dirty="0"/>
              <a:t> j med 377;5 nejm.org August 3, 2017</a:t>
            </a:r>
            <a:endParaRPr lang="ar-S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0" r="2159" b="5555"/>
          <a:stretch/>
        </p:blipFill>
        <p:spPr bwMode="auto">
          <a:xfrm>
            <a:off x="2707813" y="1618600"/>
            <a:ext cx="5527430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ستطيل 5"/>
          <p:cNvSpPr/>
          <p:nvPr/>
        </p:nvSpPr>
        <p:spPr>
          <a:xfrm>
            <a:off x="187533" y="2414615"/>
            <a:ext cx="25202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22% lower risk of death</a:t>
            </a:r>
            <a:endParaRPr lang="ar-SA" b="1" dirty="0"/>
          </a:p>
        </p:txBody>
      </p:sp>
      <p:sp>
        <p:nvSpPr>
          <p:cNvPr id="7" name="مستطيل 6"/>
          <p:cNvSpPr/>
          <p:nvPr/>
        </p:nvSpPr>
        <p:spPr>
          <a:xfrm>
            <a:off x="683568" y="1831819"/>
            <a:ext cx="14217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(RATIFY) trial</a:t>
            </a:r>
            <a:endParaRPr lang="ar-SA" b="1" dirty="0"/>
          </a:p>
        </p:txBody>
      </p:sp>
      <p:sp>
        <p:nvSpPr>
          <p:cNvPr id="8" name="مستطيل 7"/>
          <p:cNvSpPr/>
          <p:nvPr/>
        </p:nvSpPr>
        <p:spPr>
          <a:xfrm>
            <a:off x="94533" y="2965594"/>
            <a:ext cx="25998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Median DFS </a:t>
            </a:r>
          </a:p>
          <a:p>
            <a:pPr algn="ctr" rtl="0"/>
            <a:r>
              <a:rPr lang="en-US" b="1" dirty="0"/>
              <a:t> 26.7 months </a:t>
            </a:r>
          </a:p>
          <a:p>
            <a:pPr algn="ctr" rtl="0"/>
            <a:r>
              <a:rPr lang="en-US" b="1" dirty="0"/>
              <a:t>VERSUS</a:t>
            </a:r>
          </a:p>
          <a:p>
            <a:pPr algn="ctr" rtl="0"/>
            <a:r>
              <a:rPr lang="en-US" b="1" dirty="0"/>
              <a:t> 15.5 months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17076750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t">
            <a:noAutofit/>
          </a:bodyPr>
          <a:lstStyle/>
          <a:p>
            <a:pPr rtl="0"/>
            <a:r>
              <a:rPr lang="en-US" sz="2000" dirty="0"/>
              <a:t>TREATMENT OF AML IN THE FRONTLINE SETTING</a:t>
            </a:r>
            <a:br>
              <a:rPr lang="en-US" sz="2000" dirty="0"/>
            </a:br>
            <a:r>
              <a:rPr lang="en-US" sz="2000" dirty="0"/>
              <a:t>PATIENTS WITH AML WHO ARE </a:t>
            </a:r>
            <a:r>
              <a:rPr lang="en-US" sz="2000" b="1" dirty="0"/>
              <a:t>ELIGIBLE</a:t>
            </a:r>
            <a:r>
              <a:rPr lang="en-US" sz="2000" dirty="0"/>
              <a:t> FOR INTENSIVE THERAPY</a:t>
            </a:r>
            <a:br>
              <a:rPr lang="en-US" sz="2000" dirty="0"/>
            </a:br>
            <a:endParaRPr lang="ar-SA" sz="2000" dirty="0"/>
          </a:p>
        </p:txBody>
      </p:sp>
      <p:sp>
        <p:nvSpPr>
          <p:cNvPr id="7" name="مستطيل 6"/>
          <p:cNvSpPr/>
          <p:nvPr/>
        </p:nvSpPr>
        <p:spPr>
          <a:xfrm>
            <a:off x="3131840" y="125946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FLT3-negative de novo AML</a:t>
            </a:r>
            <a:endParaRPr lang="ar-SA" b="1" dirty="0"/>
          </a:p>
        </p:txBody>
      </p:sp>
      <p:sp>
        <p:nvSpPr>
          <p:cNvPr id="3" name="Rectangle 2"/>
          <p:cNvSpPr/>
          <p:nvPr/>
        </p:nvSpPr>
        <p:spPr>
          <a:xfrm>
            <a:off x="1043608" y="1846519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AdvOTd710a12c"/>
              </a:rPr>
              <a:t>Gemtuzumab ozogamicin (GO) represents a treatment option for patients with FLT3-negative de novo AML</a:t>
            </a:r>
          </a:p>
          <a:p>
            <a:pPr algn="ctr" rtl="0"/>
            <a:r>
              <a:rPr lang="en-US" dirty="0"/>
              <a:t>FDA approval in September 2017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2793576"/>
            <a:ext cx="6984776" cy="2514048"/>
          </a:xfrm>
          <a:prstGeom prst="rect">
            <a:avLst/>
          </a:prstGeom>
        </p:spPr>
      </p:pic>
      <p:sp>
        <p:nvSpPr>
          <p:cNvPr id="4" name="مستطيل 3"/>
          <p:cNvSpPr/>
          <p:nvPr/>
        </p:nvSpPr>
        <p:spPr>
          <a:xfrm>
            <a:off x="872469" y="2608910"/>
            <a:ext cx="1633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ALFA-0701 trial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577629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 anchor="t">
            <a:noAutofit/>
          </a:bodyPr>
          <a:lstStyle/>
          <a:p>
            <a:pPr rtl="0"/>
            <a:r>
              <a:rPr lang="en-US" sz="2000" dirty="0"/>
              <a:t>TREATMENT OF AML IN THE FRONTLINE SETTING</a:t>
            </a:r>
            <a:br>
              <a:rPr lang="en-US" sz="2000" dirty="0"/>
            </a:br>
            <a:r>
              <a:rPr lang="en-US" sz="2000" dirty="0"/>
              <a:t>PATIENTS WITH AML WHO ARE </a:t>
            </a:r>
            <a:r>
              <a:rPr lang="en-US" sz="2000" b="1" dirty="0"/>
              <a:t>ELIGIBLE</a:t>
            </a:r>
            <a:r>
              <a:rPr lang="en-US" sz="2000" dirty="0"/>
              <a:t> FOR INTENSIVE THERAPY</a:t>
            </a:r>
            <a:br>
              <a:rPr lang="en-US" sz="2000" dirty="0"/>
            </a:br>
            <a:endParaRPr lang="ar-SA" sz="2000" dirty="0"/>
          </a:p>
        </p:txBody>
      </p:sp>
      <p:sp>
        <p:nvSpPr>
          <p:cNvPr id="7" name="مستطيل 6"/>
          <p:cNvSpPr/>
          <p:nvPr/>
        </p:nvSpPr>
        <p:spPr>
          <a:xfrm>
            <a:off x="3131840" y="1259468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b="1" dirty="0"/>
              <a:t>FLT3-negative de novo AML</a:t>
            </a:r>
            <a:endParaRPr lang="ar-SA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1916832"/>
            <a:ext cx="4581892" cy="23762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916832"/>
            <a:ext cx="3609976" cy="237626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2028" y="4590256"/>
            <a:ext cx="8659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dirty="0">
                <a:latin typeface="StempelSchneidler-Roman"/>
              </a:rPr>
              <a:t>Median RFS was </a:t>
            </a:r>
            <a:r>
              <a:rPr lang="en-US" b="1" dirty="0">
                <a:latin typeface="StempelSchneidler-Roman"/>
              </a:rPr>
              <a:t>28.0 months </a:t>
            </a:r>
            <a:r>
              <a:rPr lang="en-US" dirty="0">
                <a:latin typeface="StempelSchneidler-Roman"/>
              </a:rPr>
              <a:t>in the GO arm and 11.4 months in the control arm</a:t>
            </a:r>
          </a:p>
          <a:p>
            <a:pPr algn="ctr" rtl="0"/>
            <a:r>
              <a:rPr lang="en-US" dirty="0">
                <a:latin typeface="StempelSchneidler-Roman"/>
              </a:rPr>
              <a:t> </a:t>
            </a:r>
            <a:r>
              <a:rPr lang="en-US" b="1" dirty="0">
                <a:latin typeface="StempelSchneidler-Roman"/>
              </a:rPr>
              <a:t>47%</a:t>
            </a:r>
            <a:r>
              <a:rPr lang="en-US" dirty="0">
                <a:latin typeface="StempelSchneidler-Roman"/>
              </a:rPr>
              <a:t> reduction in the risk of an event for patients in the GO arm compared with those in the control arm</a:t>
            </a:r>
          </a:p>
        </p:txBody>
      </p:sp>
      <p:sp>
        <p:nvSpPr>
          <p:cNvPr id="3" name="مستطيل 2"/>
          <p:cNvSpPr/>
          <p:nvPr/>
        </p:nvSpPr>
        <p:spPr>
          <a:xfrm>
            <a:off x="1647235" y="5805264"/>
            <a:ext cx="64593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dirty="0" err="1"/>
              <a:t>haematologica</a:t>
            </a:r>
            <a:r>
              <a:rPr lang="en-US" dirty="0"/>
              <a:t> | 2019; 104(1) doi:10.3324/haematol.2018.188888 </a:t>
            </a:r>
            <a:endParaRPr lang="ar-SA" dirty="0"/>
          </a:p>
        </p:txBody>
      </p:sp>
      <p:sp>
        <p:nvSpPr>
          <p:cNvPr id="10" name="مستطيل 9"/>
          <p:cNvSpPr/>
          <p:nvPr/>
        </p:nvSpPr>
        <p:spPr>
          <a:xfrm>
            <a:off x="539552" y="1268053"/>
            <a:ext cx="1633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ALFA-0701 trial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37822994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0B3C7-E3A6-FBE2-3233-88797B7B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Postremission therapy</a:t>
            </a:r>
            <a:endParaRPr lang="ar-SA" dirty="0"/>
          </a:p>
        </p:txBody>
      </p:sp>
      <p:sp>
        <p:nvSpPr>
          <p:cNvPr id="3" name="TextBox 2"/>
          <p:cNvSpPr txBox="1"/>
          <p:nvPr/>
        </p:nvSpPr>
        <p:spPr>
          <a:xfrm>
            <a:off x="2699792" y="1988840"/>
            <a:ext cx="4464496" cy="1695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Allogeneic HCT</a:t>
            </a:r>
          </a:p>
          <a:p>
            <a:pPr marL="285750" indent="-285750" algn="l" rtl="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800" b="1" dirty="0"/>
              <a:t>Maintenance therapy  </a:t>
            </a:r>
          </a:p>
        </p:txBody>
      </p:sp>
    </p:spTree>
    <p:extLst>
      <p:ext uri="{BB962C8B-B14F-4D97-AF65-F5344CB8AC3E}">
        <p14:creationId xmlns:p14="http://schemas.microsoft.com/office/powerpoint/2010/main" val="38033833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945A0AD-DF54-7F86-C919-BEE9D0C3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148" y="1286812"/>
            <a:ext cx="7442762" cy="1143000"/>
          </a:xfrm>
        </p:spPr>
        <p:txBody>
          <a:bodyPr>
            <a:noAutofit/>
          </a:bodyPr>
          <a:lstStyle/>
          <a:p>
            <a:pPr rtl="0"/>
            <a:r>
              <a:rPr lang="en-US" sz="3200" dirty="0"/>
              <a:t>AML: SO MANY OPTIONS, SO LITTLE TIME</a:t>
            </a:r>
            <a:endParaRPr lang="ar-SA" sz="3200" dirty="0"/>
          </a:p>
        </p:txBody>
      </p:sp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ED083446-1D65-3FEA-007F-90F8138174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84"/>
            <a:ext cx="1359595" cy="1359595"/>
          </a:xfr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8DEAF72-D120-F6E0-DEA2-F115AAF98F5F}"/>
              </a:ext>
            </a:extLst>
          </p:cNvPr>
          <p:cNvSpPr txBox="1"/>
          <p:nvPr/>
        </p:nvSpPr>
        <p:spPr>
          <a:xfrm>
            <a:off x="1539106" y="543415"/>
            <a:ext cx="43645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u="none" strike="noStrike" baseline="0" dirty="0">
                <a:latin typeface="CeraPro-Regular"/>
              </a:rPr>
              <a:t>Hematology 2021 | ASH Education Program</a:t>
            </a:r>
            <a:endParaRPr lang="ar-SA" dirty="0"/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2BC7B62D-2386-A8EE-490E-0B30CF6EB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4" y="2924944"/>
            <a:ext cx="8431429" cy="2952328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77FA16E-49F2-2D78-A152-CD11021E9B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245" y="2068735"/>
            <a:ext cx="8431429" cy="453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423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0B3C7-E3A6-FBE2-3233-88797B7B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Postremission therapy</a:t>
            </a:r>
            <a:endParaRPr lang="ar-SA" dirty="0"/>
          </a:p>
        </p:txBody>
      </p:sp>
      <p:sp>
        <p:nvSpPr>
          <p:cNvPr id="5" name="مستطيل 4"/>
          <p:cNvSpPr/>
          <p:nvPr/>
        </p:nvSpPr>
        <p:spPr>
          <a:xfrm>
            <a:off x="683568" y="1628800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dirty="0"/>
              <a:t>allogeneic stem cell transplantation (</a:t>
            </a:r>
            <a:r>
              <a:rPr lang="en-US" b="1" dirty="0"/>
              <a:t>allo-SCT</a:t>
            </a:r>
            <a:r>
              <a:rPr lang="en-US" dirty="0"/>
              <a:t>) remains centrally important in the optimal management of fit adults with AML</a:t>
            </a:r>
            <a:endParaRPr lang="ar-S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8496944" cy="244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C783099-A9D4-23FC-D219-6EA905F18FB8}"/>
              </a:ext>
            </a:extLst>
          </p:cNvPr>
          <p:cNvSpPr txBox="1"/>
          <p:nvPr/>
        </p:nvSpPr>
        <p:spPr>
          <a:xfrm>
            <a:off x="683568" y="2460306"/>
            <a:ext cx="77048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1800" b="1" i="0" u="none" strike="noStrike" baseline="0" dirty="0">
                <a:latin typeface="AdvOTfe809cc4"/>
              </a:rPr>
              <a:t>Allogeneic HCT should be considered when the relapse probability without the procedure is predicted to be 35% to 40%.</a:t>
            </a:r>
            <a:endParaRPr lang="ar-SA" b="1" dirty="0"/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F3549A8-1814-46C6-7B77-A5953FACAD0A}"/>
              </a:ext>
            </a:extLst>
          </p:cNvPr>
          <p:cNvSpPr txBox="1"/>
          <p:nvPr/>
        </p:nvSpPr>
        <p:spPr>
          <a:xfrm>
            <a:off x="369191" y="5998587"/>
            <a:ext cx="83118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400" b="1" i="1" u="none" strike="noStrike" baseline="0" dirty="0">
                <a:latin typeface="AdvOT1deab444.I"/>
              </a:rPr>
              <a:t>Loke J, Vyas H and Craddock C (2021)</a:t>
            </a:r>
            <a:r>
              <a:rPr lang="en-US" sz="1400" b="1" i="1" dirty="0">
                <a:latin typeface="AdvOT1deab444.I"/>
              </a:rPr>
              <a:t> </a:t>
            </a:r>
            <a:r>
              <a:rPr lang="en-US" sz="1400" b="1" i="1" u="none" strike="noStrike" baseline="0" dirty="0">
                <a:latin typeface="AdvOT1deab444.I"/>
              </a:rPr>
              <a:t>Optimizing Transplant Approaches and Post-Transplant Strategies for Patients With Acute Myeloid Leukemia. Front. Oncol. 11:666091.</a:t>
            </a:r>
            <a:endParaRPr lang="ar-SA" sz="4000" b="1" i="1" dirty="0"/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E11277AB-C6FE-55D5-460F-DD0E1158179F}"/>
              </a:ext>
            </a:extLst>
          </p:cNvPr>
          <p:cNvSpPr/>
          <p:nvPr/>
        </p:nvSpPr>
        <p:spPr>
          <a:xfrm>
            <a:off x="251520" y="4437112"/>
            <a:ext cx="3744416" cy="2880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1248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0B3C7-E3A6-FBE2-3233-88797B7B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Postremission therapy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679061" y="134076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patients not able to complete intensive curative </a:t>
            </a:r>
            <a:r>
              <a:rPr lang="en-US" b="1" dirty="0" err="1"/>
              <a:t>postremission</a:t>
            </a:r>
            <a:r>
              <a:rPr lang="en-US" b="1" dirty="0"/>
              <a:t> therapy</a:t>
            </a:r>
            <a:endParaRPr lang="ar-SA" b="1" dirty="0"/>
          </a:p>
        </p:txBody>
      </p:sp>
      <p:sp>
        <p:nvSpPr>
          <p:cNvPr id="7" name="مستطيل 6"/>
          <p:cNvSpPr/>
          <p:nvPr/>
        </p:nvSpPr>
        <p:spPr>
          <a:xfrm>
            <a:off x="1363137" y="1997838"/>
            <a:ext cx="6336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oral AZA therapy was approved for</a:t>
            </a:r>
          </a:p>
          <a:p>
            <a:pPr algn="ctr" rtl="0"/>
            <a:r>
              <a:rPr lang="en-US" b="1" dirty="0"/>
              <a:t>patients with AML by the FDA on September 2020</a:t>
            </a:r>
            <a:endParaRPr lang="ar-SA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t="20853" r="33293" b="39573"/>
          <a:stretch/>
        </p:blipFill>
        <p:spPr bwMode="auto">
          <a:xfrm>
            <a:off x="1574844" y="2924944"/>
            <a:ext cx="5913290" cy="3319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178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BD0B3C7-E3A6-FBE2-3233-88797B7BE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Postremission therapy</a:t>
            </a:r>
            <a:endParaRPr lang="ar-SA" dirty="0"/>
          </a:p>
        </p:txBody>
      </p:sp>
      <p:sp>
        <p:nvSpPr>
          <p:cNvPr id="4" name="مستطيل 3"/>
          <p:cNvSpPr/>
          <p:nvPr/>
        </p:nvSpPr>
        <p:spPr>
          <a:xfrm>
            <a:off x="679061" y="1340768"/>
            <a:ext cx="77048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0"/>
            <a:r>
              <a:rPr lang="en-US" b="1" dirty="0"/>
              <a:t>patients not able to complete intensive curative </a:t>
            </a:r>
            <a:r>
              <a:rPr lang="en-US" b="1" dirty="0" err="1"/>
              <a:t>postremission</a:t>
            </a:r>
            <a:r>
              <a:rPr lang="en-US" b="1" dirty="0"/>
              <a:t> therapy</a:t>
            </a:r>
            <a:endParaRPr lang="ar-SA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56151" r="38708" b="13691"/>
          <a:stretch/>
        </p:blipFill>
        <p:spPr bwMode="auto">
          <a:xfrm>
            <a:off x="679061" y="2348879"/>
            <a:ext cx="7853379" cy="3862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60" t="17827" r="38708" b="50603"/>
          <a:stretch/>
        </p:blipFill>
        <p:spPr bwMode="auto">
          <a:xfrm>
            <a:off x="535045" y="2036575"/>
            <a:ext cx="7992888" cy="415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51920" y="6308094"/>
            <a:ext cx="50040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200" b="1" dirty="0">
                <a:solidFill>
                  <a:srgbClr val="5A5A5A"/>
                </a:solidFill>
                <a:latin typeface="OTNEJMScalaSansLF-Bold"/>
              </a:rPr>
              <a:t>N </a:t>
            </a:r>
            <a:r>
              <a:rPr lang="en-US" sz="1200" b="1" dirty="0" err="1">
                <a:solidFill>
                  <a:srgbClr val="5A5A5A"/>
                </a:solidFill>
                <a:latin typeface="OTNEJMScalaSansLF-Bold"/>
              </a:rPr>
              <a:t>Engl</a:t>
            </a:r>
            <a:r>
              <a:rPr lang="en-US" sz="1200" b="1" dirty="0">
                <a:solidFill>
                  <a:srgbClr val="5A5A5A"/>
                </a:solidFill>
                <a:latin typeface="OTNEJMScalaSansLF-Bold"/>
              </a:rPr>
              <a:t> J Med 2020;383:2526-37. DOI: 10.1056/NEJMoa2004444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55243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Approximately 25% to 30% of patients treated with intensive induction chemotherapy have primary refractory disease.</a:t>
            </a:r>
          </a:p>
          <a:p>
            <a:pPr algn="l" rtl="0"/>
            <a:r>
              <a:rPr lang="en-US" dirty="0"/>
              <a:t>58.9% of patients experienced relapse at a median of 7.2 months after achieving a CR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BFF34EE-9BAC-41FA-C93A-5DA49DFD679F}"/>
              </a:ext>
            </a:extLst>
          </p:cNvPr>
          <p:cNvSpPr txBox="1"/>
          <p:nvPr/>
        </p:nvSpPr>
        <p:spPr>
          <a:xfrm>
            <a:off x="2699792" y="6240812"/>
            <a:ext cx="62646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i="0" u="none" strike="noStrike" baseline="0" dirty="0">
                <a:solidFill>
                  <a:srgbClr val="000000"/>
                </a:solidFill>
                <a:latin typeface="AdvOTd710a12c"/>
              </a:rPr>
              <a:t>2022 ASCO EDUCATIONAL BOOK | 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dvOTd710a12c"/>
              </a:rPr>
              <a:t>asco.org/</a:t>
            </a:r>
            <a:r>
              <a:rPr lang="en-US" b="0" i="0" u="none" strike="noStrike" baseline="0" dirty="0" err="1">
                <a:solidFill>
                  <a:srgbClr val="0000FF"/>
                </a:solidFill>
                <a:latin typeface="AdvOTd710a12c"/>
              </a:rPr>
              <a:t>edbook</a:t>
            </a: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val="1410542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the dominant clone gains relapse specific mutations and, in others, a minor clone survives chemotherapy and expands at relapse</a:t>
            </a:r>
          </a:p>
          <a:p>
            <a:pPr marL="0" indent="0" algn="l" rtl="0">
              <a:buNone/>
            </a:pPr>
            <a:endParaRPr lang="en-US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C4BA2A23-0A78-A453-9FBC-B27B573CCF1F}"/>
              </a:ext>
            </a:extLst>
          </p:cNvPr>
          <p:cNvSpPr txBox="1"/>
          <p:nvPr/>
        </p:nvSpPr>
        <p:spPr>
          <a:xfrm>
            <a:off x="3059832" y="6240812"/>
            <a:ext cx="59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i="0" u="none" strike="noStrike" baseline="0" dirty="0">
                <a:solidFill>
                  <a:srgbClr val="000000"/>
                </a:solidFill>
                <a:latin typeface="AdvOTd710a12c"/>
              </a:rPr>
              <a:t>2022 ASCO EDUCATIONAL BOOK | 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dvOTd710a12c"/>
              </a:rPr>
              <a:t>asco.org/</a:t>
            </a:r>
            <a:r>
              <a:rPr lang="en-US" b="0" i="0" u="none" strike="noStrike" baseline="0" dirty="0" err="1">
                <a:solidFill>
                  <a:srgbClr val="0000FF"/>
                </a:solidFill>
                <a:latin typeface="AdvOTd710a12c"/>
              </a:rPr>
              <a:t>edbook</a:t>
            </a: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val="2598191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/>
            <a:r>
              <a:rPr lang="en-US" dirty="0"/>
              <a:t>relapse after </a:t>
            </a:r>
            <a:r>
              <a:rPr lang="en-US" dirty="0" err="1"/>
              <a:t>allo</a:t>
            </a:r>
            <a:r>
              <a:rPr lang="en-US" dirty="0"/>
              <a:t>-HCT is associated with downregulation of MHC class II gene expression, with a decrease in antigen presentation enabling escape from the graft-versus-leukemia effect</a:t>
            </a: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E8A5D91-A727-969D-B16B-0C7854F85BAE}"/>
              </a:ext>
            </a:extLst>
          </p:cNvPr>
          <p:cNvSpPr txBox="1"/>
          <p:nvPr/>
        </p:nvSpPr>
        <p:spPr>
          <a:xfrm>
            <a:off x="3059832" y="6240812"/>
            <a:ext cx="5904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0" i="0" u="none" strike="noStrike" baseline="0" dirty="0">
                <a:solidFill>
                  <a:srgbClr val="000000"/>
                </a:solidFill>
                <a:latin typeface="AdvOTd710a12c"/>
              </a:rPr>
              <a:t>2022 ASCO EDUCATIONAL BOOK | </a:t>
            </a:r>
            <a:r>
              <a:rPr lang="en-US" b="0" i="0" u="none" strike="noStrike" baseline="0" dirty="0">
                <a:solidFill>
                  <a:srgbClr val="0000FF"/>
                </a:solidFill>
                <a:latin typeface="AdvOTd710a12c"/>
              </a:rPr>
              <a:t>asco.org/</a:t>
            </a:r>
            <a:r>
              <a:rPr lang="en-US" b="0" i="0" u="none" strike="noStrike" baseline="0" dirty="0" err="1">
                <a:solidFill>
                  <a:srgbClr val="0000FF"/>
                </a:solidFill>
                <a:latin typeface="AdvOTd710a12c"/>
              </a:rPr>
              <a:t>edbook</a:t>
            </a:r>
            <a:endParaRPr lang="ar-SA" sz="4800" dirty="0"/>
          </a:p>
        </p:txBody>
      </p:sp>
    </p:spTree>
    <p:extLst>
      <p:ext uri="{BB962C8B-B14F-4D97-AF65-F5344CB8AC3E}">
        <p14:creationId xmlns:p14="http://schemas.microsoft.com/office/powerpoint/2010/main" val="26352291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99913438-BD93-6968-1D13-0FBD5A386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2200" t="39088" r="35826" b="40195"/>
          <a:stretch/>
        </p:blipFill>
        <p:spPr>
          <a:xfrm>
            <a:off x="1110444" y="1290238"/>
            <a:ext cx="6923112" cy="114300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4F30201F-DCC5-22A7-79B7-11E25AC954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8" t="26189" r="42125" b="30306"/>
          <a:stretch/>
        </p:blipFill>
        <p:spPr>
          <a:xfrm>
            <a:off x="1774032" y="2194806"/>
            <a:ext cx="6408712" cy="4062420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DA35784A-5071-97E9-1CAA-F73038864C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775" t="21986" r="38188" b="26189"/>
          <a:stretch/>
        </p:blipFill>
        <p:spPr>
          <a:xfrm>
            <a:off x="1774032" y="2221896"/>
            <a:ext cx="6408712" cy="41588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DD89A1-6602-5235-6D40-19B6E887DD17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4000"/>
              <a:t>RELAPSED/REFRACTORY  AML</a:t>
            </a:r>
            <a:endParaRPr lang="en-US" sz="4000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CAA78EC6-1D27-9178-3C0B-31C76E59226A}"/>
              </a:ext>
            </a:extLst>
          </p:cNvPr>
          <p:cNvSpPr txBox="1"/>
          <p:nvPr/>
        </p:nvSpPr>
        <p:spPr>
          <a:xfrm>
            <a:off x="457200" y="6407831"/>
            <a:ext cx="78488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1600" b="0" i="0" u="none" strike="noStrike" baseline="0" dirty="0">
                <a:latin typeface="AdvOT65f8a23b.I"/>
              </a:rPr>
              <a:t>Leukemia </a:t>
            </a:r>
            <a:r>
              <a:rPr lang="en-US" sz="1600" b="0" i="0" u="none" strike="noStrike" baseline="0" dirty="0">
                <a:latin typeface="AdvOT46dcae81"/>
              </a:rPr>
              <a:t>(2022) 36:13</a:t>
            </a:r>
            <a:r>
              <a:rPr lang="en-US" sz="1600" b="0" i="0" u="none" strike="noStrike" baseline="0" dirty="0">
                <a:latin typeface="AdvOT46dcae81+20"/>
              </a:rPr>
              <a:t>–</a:t>
            </a:r>
            <a:r>
              <a:rPr lang="en-US" sz="1600" b="0" i="0" u="none" strike="noStrike" baseline="0" dirty="0">
                <a:latin typeface="AdvOT46dcae81"/>
              </a:rPr>
              <a:t>22; https://doi.org/10.1038/s41375-021-01350-x</a:t>
            </a:r>
            <a:endParaRPr lang="ar-SA" sz="1600" dirty="0"/>
          </a:p>
        </p:txBody>
      </p:sp>
    </p:spTree>
    <p:extLst>
      <p:ext uri="{BB962C8B-B14F-4D97-AF65-F5344CB8AC3E}">
        <p14:creationId xmlns:p14="http://schemas.microsoft.com/office/powerpoint/2010/main" val="572071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Shape 2">
            <a:extLst>
              <a:ext uri="{FF2B5EF4-FFF2-40B4-BE49-F238E27FC236}">
                <a16:creationId xmlns:a16="http://schemas.microsoft.com/office/drawing/2014/main" id="{B20C32E7-F6BA-39CB-E2AF-B3EC05CC7709}"/>
              </a:ext>
            </a:extLst>
          </p:cNvPr>
          <p:cNvSpPr txBox="1"/>
          <p:nvPr/>
        </p:nvSpPr>
        <p:spPr>
          <a:xfrm>
            <a:off x="2987824" y="6443491"/>
            <a:ext cx="5976664" cy="380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l" rtl="0"/>
            <a:r>
              <a:rPr lang="en-US" sz="1050" b="0" i="1" strike="noStrike" spc="-1" dirty="0">
                <a:latin typeface="Arial"/>
              </a:rPr>
              <a:t>Biology of Blood and Marrow Transplantation</a:t>
            </a:r>
            <a:r>
              <a:rPr lang="en-US" sz="1050" b="0" strike="noStrike" spc="-1" dirty="0">
                <a:latin typeface="Arial"/>
              </a:rPr>
              <a:t> 2015 21559-564DOI: (10.1016/j.bbmt.2014.10.025)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4230CC30-7D3C-1A5B-3B77-A9A945AE9C7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3" r="34250" b="45798"/>
          <a:stretch/>
        </p:blipFill>
        <p:spPr>
          <a:xfrm>
            <a:off x="1475656" y="277145"/>
            <a:ext cx="5850396" cy="1593172"/>
          </a:xfrm>
          <a:prstGeom prst="rect">
            <a:avLst/>
          </a:prstGeom>
        </p:spPr>
      </p:pic>
      <p:pic>
        <p:nvPicPr>
          <p:cNvPr id="5" name="Main graphic">
            <a:extLst>
              <a:ext uri="{FF2B5EF4-FFF2-40B4-BE49-F238E27FC236}">
                <a16:creationId xmlns:a16="http://schemas.microsoft.com/office/drawing/2014/main" id="{438CE8FE-4110-B37B-FECE-F1D9BA2C945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207658" y="2132856"/>
            <a:ext cx="6728683" cy="348807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078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A94E875-0ACA-55E6-6487-FA082942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470" y="1124744"/>
            <a:ext cx="3919060" cy="3645954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3114DCC-2ADB-EEDF-36D9-4DDE8FC88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5751" y="4770698"/>
            <a:ext cx="6852498" cy="1737511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63207844-FA05-495B-4F6E-1F17B5D3168E}"/>
              </a:ext>
            </a:extLst>
          </p:cNvPr>
          <p:cNvSpPr txBox="1"/>
          <p:nvPr/>
        </p:nvSpPr>
        <p:spPr>
          <a:xfrm>
            <a:off x="539552" y="349791"/>
            <a:ext cx="799288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3200" b="1" dirty="0"/>
              <a:t>Prognostic score for AML at first relapse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8932224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lum contrast="40000"/>
          </a:blip>
          <a:stretch>
            <a:fillRect/>
          </a:stretch>
        </p:blipFill>
        <p:spPr>
          <a:xfrm>
            <a:off x="1346212" y="1410699"/>
            <a:ext cx="6451576" cy="5033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7504" y="6381328"/>
            <a:ext cx="48245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>
                <a:latin typeface="CeraPro-Regular"/>
              </a:rPr>
              <a:t>Hematology 2021 | ASH Education Program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0908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74AB4023-C0E1-5139-3F34-C1FDD7452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5309924" cy="39831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85603971-DC4F-8E04-729D-7CBF31454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468" y="359841"/>
            <a:ext cx="2857500" cy="48577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536BEFAB-C8C6-E899-C426-9D4E322CB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68" y="881500"/>
            <a:ext cx="3118277" cy="3983161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E5EE5C95-E926-D8BC-6ACF-7CD201491B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263" t="31791" r="39763" b="24455"/>
          <a:stretch/>
        </p:blipFill>
        <p:spPr>
          <a:xfrm>
            <a:off x="1379690" y="4351701"/>
            <a:ext cx="6384619" cy="2249392"/>
          </a:xfrm>
          <a:prstGeom prst="rect">
            <a:avLst/>
          </a:prstGeom>
        </p:spPr>
      </p:pic>
      <p:sp>
        <p:nvSpPr>
          <p:cNvPr id="3" name="مربع نص 6">
            <a:extLst>
              <a:ext uri="{FF2B5EF4-FFF2-40B4-BE49-F238E27FC236}">
                <a16:creationId xmlns:a16="http://schemas.microsoft.com/office/drawing/2014/main" id="{CC72AC7F-0D48-7E16-D7A1-868E8354DF33}"/>
              </a:ext>
            </a:extLst>
          </p:cNvPr>
          <p:cNvSpPr txBox="1"/>
          <p:nvPr/>
        </p:nvSpPr>
        <p:spPr>
          <a:xfrm>
            <a:off x="5032148" y="4639902"/>
            <a:ext cx="3945856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4400" b="1" dirty="0"/>
              <a:t>SEER DATABASE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161174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7" t="21572" r="40717" b="32459"/>
          <a:stretch/>
        </p:blipFill>
        <p:spPr bwMode="auto">
          <a:xfrm>
            <a:off x="1187624" y="1700808"/>
            <a:ext cx="6975987" cy="3362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691680" y="609329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her </a:t>
            </a:r>
            <a:r>
              <a:rPr lang="en-US" dirty="0" err="1"/>
              <a:t>Adv</a:t>
            </a:r>
            <a:r>
              <a:rPr lang="en-US" dirty="0"/>
              <a:t> </a:t>
            </a:r>
            <a:r>
              <a:rPr lang="en-US" dirty="0" err="1"/>
              <a:t>Hematol</a:t>
            </a:r>
            <a:r>
              <a:rPr lang="en-US" dirty="0"/>
              <a:t> 2022, Vol. 13: 1–17  DOI: 10.1177/20406207221081637</a:t>
            </a:r>
            <a:endParaRPr lang="ar-SA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</p:spTree>
    <p:extLst>
      <p:ext uri="{BB962C8B-B14F-4D97-AF65-F5344CB8AC3E}">
        <p14:creationId xmlns:p14="http://schemas.microsoft.com/office/powerpoint/2010/main" val="10211917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91680" y="6093296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her </a:t>
            </a:r>
            <a:r>
              <a:rPr lang="en-US" dirty="0" err="1"/>
              <a:t>Adv</a:t>
            </a:r>
            <a:r>
              <a:rPr lang="en-US" dirty="0"/>
              <a:t> </a:t>
            </a:r>
            <a:r>
              <a:rPr lang="en-US" dirty="0" err="1"/>
              <a:t>Hematol</a:t>
            </a:r>
            <a:r>
              <a:rPr lang="en-US" dirty="0"/>
              <a:t> 2022, Vol. 13: 1–17  DOI: 10.1177/20406207221081637</a:t>
            </a:r>
            <a:endParaRPr lang="ar-S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46169" r="36863" b="19922"/>
          <a:stretch/>
        </p:blipFill>
        <p:spPr bwMode="auto">
          <a:xfrm>
            <a:off x="539552" y="1916832"/>
            <a:ext cx="7992888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</p:spTree>
    <p:extLst>
      <p:ext uri="{BB962C8B-B14F-4D97-AF65-F5344CB8AC3E}">
        <p14:creationId xmlns:p14="http://schemas.microsoft.com/office/powerpoint/2010/main" val="3094718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1665337" y="6284783"/>
            <a:ext cx="73448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dirty="0"/>
              <a:t>her </a:t>
            </a:r>
            <a:r>
              <a:rPr lang="en-US" dirty="0" err="1"/>
              <a:t>Adv</a:t>
            </a:r>
            <a:r>
              <a:rPr lang="en-US" dirty="0"/>
              <a:t> </a:t>
            </a:r>
            <a:r>
              <a:rPr lang="en-US" dirty="0" err="1"/>
              <a:t>Hematol</a:t>
            </a:r>
            <a:r>
              <a:rPr lang="en-US" dirty="0"/>
              <a:t> 2022, Vol. 13: 1–17  DOI: 10.1177/20406207221081637</a:t>
            </a:r>
            <a:endParaRPr lang="ar-S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797" t="23387" r="38450" b="21680"/>
          <a:stretch/>
        </p:blipFill>
        <p:spPr bwMode="auto">
          <a:xfrm>
            <a:off x="899592" y="2027106"/>
            <a:ext cx="7272808" cy="424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16" t="50953" r="36863" b="43196"/>
          <a:stretch/>
        </p:blipFill>
        <p:spPr bwMode="auto">
          <a:xfrm>
            <a:off x="882997" y="1652917"/>
            <a:ext cx="7272808" cy="374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Autofit/>
          </a:bodyPr>
          <a:lstStyle/>
          <a:p>
            <a:pPr rtl="0"/>
            <a:r>
              <a:rPr lang="en-US" sz="4000" dirty="0"/>
              <a:t>RELAPSED/REFRACTORY  AML</a:t>
            </a:r>
          </a:p>
        </p:txBody>
      </p:sp>
    </p:spTree>
    <p:extLst>
      <p:ext uri="{BB962C8B-B14F-4D97-AF65-F5344CB8AC3E}">
        <p14:creationId xmlns:p14="http://schemas.microsoft.com/office/powerpoint/2010/main" val="4183209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75E32D03-773B-4536-8F44-2DFFFADCCB00}"/>
              </a:ext>
            </a:extLst>
          </p:cNvPr>
          <p:cNvSpPr txBox="1"/>
          <p:nvPr/>
        </p:nvSpPr>
        <p:spPr bwMode="auto">
          <a:xfrm>
            <a:off x="767556" y="180975"/>
            <a:ext cx="7608888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ar-SA" sz="13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Follow-up of patients with R/R FLT3-mutation–positive AML treated with </a:t>
            </a:r>
            <a:r>
              <a:rPr lang="en-US" altLang="ar-SA" sz="1300" b="1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gilteritinib</a:t>
            </a:r>
            <a:r>
              <a:rPr lang="en-US" altLang="ar-SA" sz="13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 the phase 3 ADMIRAL trial</a:t>
            </a: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A4DB4D63-8CBD-6BC0-D1FF-5092AF6AE9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anose="020B0604020202020204" pitchFamily="34" charset="0"/>
            </a:endParaRPr>
          </a:p>
        </p:txBody>
      </p:sp>
      <p:sp>
        <p:nvSpPr>
          <p:cNvPr id="5125" name="Footer Placeholder 3">
            <a:extLst>
              <a:ext uri="{FF2B5EF4-FFF2-40B4-BE49-F238E27FC236}">
                <a16:creationId xmlns:a16="http://schemas.microsoft.com/office/drawing/2014/main" id="{C64196EC-84B6-8D6E-46EB-D464C33611EC}"/>
              </a:ext>
            </a:extLst>
          </p:cNvPr>
          <p:cNvSpPr/>
          <p:nvPr/>
        </p:nvSpPr>
        <p:spPr>
          <a:xfrm>
            <a:off x="14086" y="6221766"/>
            <a:ext cx="3232150" cy="419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80000" tIns="0" rIns="180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altLang="en-US" sz="1000" dirty="0">
                <a:solidFill>
                  <a:schemeClr val="bg1"/>
                </a:solidFill>
              </a:rPr>
              <a:t>Copyright © 2022 American Society of Hematology </a:t>
            </a:r>
          </a:p>
        </p:txBody>
      </p:sp>
      <p:pic>
        <p:nvPicPr>
          <p:cNvPr id="3078" name="Picture 2">
            <a:extLst>
              <a:ext uri="{FF2B5EF4-FFF2-40B4-BE49-F238E27FC236}">
                <a16:creationId xmlns:a16="http://schemas.microsoft.com/office/drawing/2014/main" id="{DD887231-FCC0-3F2F-FB18-5D01DFCED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824" y="6208713"/>
            <a:ext cx="3005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New picture">
            <a:extLst>
              <a:ext uri="{FF2B5EF4-FFF2-40B4-BE49-F238E27FC236}">
                <a16:creationId xmlns:a16="http://schemas.microsoft.com/office/drawing/2014/main" id="{3CBAF728-435E-99A2-D6A5-9DB8FB674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838" y="685799"/>
            <a:ext cx="6460773" cy="533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صورة 43"/>
          <p:cNvPicPr/>
          <p:nvPr/>
        </p:nvPicPr>
        <p:blipFill>
          <a:blip r:embed="rId3"/>
          <a:stretch/>
        </p:blipFill>
        <p:spPr>
          <a:xfrm>
            <a:off x="6709194" y="6178394"/>
            <a:ext cx="2255294" cy="349094"/>
          </a:xfrm>
          <a:prstGeom prst="rect">
            <a:avLst/>
          </a:prstGeom>
          <a:ln>
            <a:noFill/>
          </a:ln>
        </p:spPr>
      </p:pic>
      <p:sp>
        <p:nvSpPr>
          <p:cNvPr id="45" name="TextShape 1"/>
          <p:cNvSpPr txBox="1"/>
          <p:nvPr/>
        </p:nvSpPr>
        <p:spPr>
          <a:xfrm>
            <a:off x="679558" y="6187951"/>
            <a:ext cx="3558626" cy="47329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l" rtl="0">
              <a:lnSpc>
                <a:spcPct val="97000"/>
              </a:lnSpc>
            </a:pPr>
            <a:r>
              <a:rPr lang="en-US" sz="1059" b="1" spc="-1">
                <a:solidFill>
                  <a:srgbClr val="FFFFFF"/>
                </a:solidFill>
                <a:latin typeface="Arial"/>
                <a:ea typeface="Arial Unicode MS"/>
              </a:rPr>
              <a:t>CD DiNardo et al. N Engl J Med 2018;378:2386-2398.</a:t>
            </a:r>
            <a:endParaRPr lang="en-US" sz="1059" spc="-1">
              <a:latin typeface="Arial"/>
            </a:endParaRPr>
          </a:p>
        </p:txBody>
      </p:sp>
      <p:pic>
        <p:nvPicPr>
          <p:cNvPr id="46" name="صورة 45"/>
          <p:cNvPicPr/>
          <p:nvPr/>
        </p:nvPicPr>
        <p:blipFill rotWithShape="1">
          <a:blip r:embed="rId4"/>
          <a:srcRect b="35291"/>
          <a:stretch/>
        </p:blipFill>
        <p:spPr>
          <a:xfrm>
            <a:off x="395536" y="891668"/>
            <a:ext cx="5112568" cy="5201628"/>
          </a:xfrm>
          <a:prstGeom prst="rect">
            <a:avLst/>
          </a:prstGeom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D1C70DC3-E138-FE3B-0628-A811D00539E5}"/>
              </a:ext>
            </a:extLst>
          </p:cNvPr>
          <p:cNvSpPr txBox="1"/>
          <p:nvPr/>
        </p:nvSpPr>
        <p:spPr>
          <a:xfrm>
            <a:off x="679558" y="60671"/>
            <a:ext cx="77848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solidFill>
                  <a:schemeClr val="bg1"/>
                </a:solidFill>
              </a:rPr>
              <a:t>Durable Remissions with </a:t>
            </a:r>
            <a:r>
              <a:rPr lang="en-US" sz="2400" b="1" dirty="0" err="1">
                <a:solidFill>
                  <a:schemeClr val="bg1"/>
                </a:solidFill>
              </a:rPr>
              <a:t>Ivosidenib</a:t>
            </a:r>
            <a:r>
              <a:rPr lang="en-US" sz="2400" b="1" dirty="0">
                <a:solidFill>
                  <a:schemeClr val="bg1"/>
                </a:solidFill>
              </a:rPr>
              <a:t> in IDH1-Mutated Relapsed or Refractory AML</a:t>
            </a:r>
            <a:endParaRPr lang="ar-SA" sz="2400" b="1" dirty="0">
              <a:solidFill>
                <a:schemeClr val="bg1"/>
              </a:solidFill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62E9DFBC-63D5-DC1F-2961-EA52E6CD132F}"/>
              </a:ext>
            </a:extLst>
          </p:cNvPr>
          <p:cNvSpPr txBox="1"/>
          <p:nvPr/>
        </p:nvSpPr>
        <p:spPr>
          <a:xfrm>
            <a:off x="5796136" y="1412776"/>
            <a:ext cx="3168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latin typeface="AdvOTd710a12c"/>
              </a:rPr>
              <a:t>Overall response rate  40%</a:t>
            </a:r>
          </a:p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latin typeface="AdvOTd710a12c"/>
              </a:rPr>
              <a:t>median OS of 9 months.</a:t>
            </a:r>
            <a:endParaRPr lang="ar-S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>
            <a:extLst>
              <a:ext uri="{FF2B5EF4-FFF2-40B4-BE49-F238E27FC236}">
                <a16:creationId xmlns:a16="http://schemas.microsoft.com/office/drawing/2014/main" id="{75E32D03-773B-4536-8F44-2DFFFADCCB00}"/>
              </a:ext>
            </a:extLst>
          </p:cNvPr>
          <p:cNvSpPr txBox="1"/>
          <p:nvPr/>
        </p:nvSpPr>
        <p:spPr bwMode="auto">
          <a:xfrm>
            <a:off x="1120775" y="180975"/>
            <a:ext cx="7608888" cy="24923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254000" tIns="63500" rIns="127000" bIns="0"/>
          <a:lstStyle/>
          <a:p>
            <a:pPr algn="ctr" rtl="0">
              <a:buSzTx/>
              <a:defRPr kumimoji="0" sz="1800" b="0" i="0" u="none" strike="noStrike" kern="1200" cap="none" spc="0" normalizeH="0" baseline="0" noProof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Arial"/>
                <a:sym typeface="Wingdings" charset="2"/>
              </a:defRPr>
            </a:pP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 </a:t>
            </a:r>
            <a:r>
              <a:rPr lang="en-US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Enasidenib</a:t>
            </a:r>
            <a:r>
              <a:rPr lang="en-US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bg1"/>
                </a:solidFill>
                <a:latin typeface="Helvetica"/>
                <a:cs typeface="Helvetica"/>
                <a:sym typeface="Wingdings"/>
              </a:rPr>
              <a:t> in mutant IDH2 relapsed or refractory acute myeloid leukemia</a:t>
            </a:r>
          </a:p>
        </p:txBody>
      </p:sp>
      <p:sp>
        <p:nvSpPr>
          <p:cNvPr id="3076" name="TextBox 11">
            <a:extLst>
              <a:ext uri="{FF2B5EF4-FFF2-40B4-BE49-F238E27FC236}">
                <a16:creationId xmlns:a16="http://schemas.microsoft.com/office/drawing/2014/main" id="{4C9B1044-3241-8070-0DC9-0FCFCA317E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305425"/>
            <a:ext cx="91440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54000" tIns="0" rIns="0" bIns="63500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200" b="1">
              <a:latin typeface="Helvetica" panose="020B0604020202020204" pitchFamily="34" charset="0"/>
            </a:endParaRPr>
          </a:p>
        </p:txBody>
      </p:sp>
      <p:sp>
        <p:nvSpPr>
          <p:cNvPr id="5125" name="Footer Placeholder 3">
            <a:extLst>
              <a:ext uri="{FF2B5EF4-FFF2-40B4-BE49-F238E27FC236}">
                <a16:creationId xmlns:a16="http://schemas.microsoft.com/office/drawing/2014/main" id="{B52489F2-2D7C-0096-AB5D-AA4F0FE3CB3D}"/>
              </a:ext>
            </a:extLst>
          </p:cNvPr>
          <p:cNvSpPr/>
          <p:nvPr/>
        </p:nvSpPr>
        <p:spPr>
          <a:xfrm>
            <a:off x="323528" y="6092725"/>
            <a:ext cx="3232150" cy="4191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180000" tIns="0" rIns="180000" bIns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algn="l" rtl="0"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rtl="0">
              <a:spcAft>
                <a:spcPts val="600"/>
              </a:spcAft>
            </a:pPr>
            <a:r>
              <a:rPr lang="en-US" altLang="en-US" sz="1000" dirty="0">
                <a:solidFill>
                  <a:schemeClr val="bg1"/>
                </a:solidFill>
              </a:rPr>
              <a:t>Copyright © 2022 American Society of Hematology </a:t>
            </a:r>
          </a:p>
        </p:txBody>
      </p:sp>
      <p:pic>
        <p:nvPicPr>
          <p:cNvPr id="3078" name="Picture 2">
            <a:extLst>
              <a:ext uri="{FF2B5EF4-FFF2-40B4-BE49-F238E27FC236}">
                <a16:creationId xmlns:a16="http://schemas.microsoft.com/office/drawing/2014/main" id="{7608E3AF-8BAB-D35D-2526-45DCBCE72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351" y="6118508"/>
            <a:ext cx="300513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New picture">
            <a:extLst>
              <a:ext uri="{FF2B5EF4-FFF2-40B4-BE49-F238E27FC236}">
                <a16:creationId xmlns:a16="http://schemas.microsoft.com/office/drawing/2014/main" id="{7BD9BD19-7742-7644-4DB6-5E64A472E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96" y="870134"/>
            <a:ext cx="4309644" cy="510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0AB10F5-D79C-F5AF-200E-5778F5E05A49}"/>
              </a:ext>
            </a:extLst>
          </p:cNvPr>
          <p:cNvSpPr txBox="1"/>
          <p:nvPr/>
        </p:nvSpPr>
        <p:spPr>
          <a:xfrm>
            <a:off x="5796136" y="1412776"/>
            <a:ext cx="31683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latin typeface="AdvOTd710a12c"/>
              </a:rPr>
              <a:t>Overall response rate  40%</a:t>
            </a:r>
          </a:p>
          <a:p>
            <a:pPr algn="l" rtl="0"/>
            <a:r>
              <a:rPr lang="en-US" sz="2000" b="1" i="0" u="none" strike="noStrike" baseline="0" dirty="0">
                <a:solidFill>
                  <a:schemeClr val="bg1"/>
                </a:solidFill>
                <a:latin typeface="AdvOTd710a12c"/>
              </a:rPr>
              <a:t>median OS of 9 months.</a:t>
            </a:r>
            <a:endParaRPr lang="ar-S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1468D1DA-5D53-EE09-F2FF-F114542BD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9" y="2492373"/>
            <a:ext cx="5769741" cy="3359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6A3C794-BFDC-9A19-8BDE-3A4B97BCAF19}"/>
              </a:ext>
            </a:extLst>
          </p:cNvPr>
          <p:cNvSpPr txBox="1"/>
          <p:nvPr/>
        </p:nvSpPr>
        <p:spPr>
          <a:xfrm>
            <a:off x="431784" y="451198"/>
            <a:ext cx="83395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ar-SA" dirty="0">
                <a:solidFill>
                  <a:srgbClr val="4F4F4F"/>
                </a:solidFill>
                <a:latin typeface="Roboto" panose="02000000000000000000" pitchFamily="2" charset="0"/>
              </a:rPr>
              <a:t>Dose</a:t>
            </a:r>
            <a:r>
              <a:rPr lang="en-US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 intensive remission induction CT prior to </a:t>
            </a:r>
            <a:r>
              <a:rPr lang="en-US" b="0" i="0" dirty="0" err="1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alloHCT</a:t>
            </a:r>
            <a:r>
              <a:rPr lang="en-US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 really improve outcome compared to immediate </a:t>
            </a:r>
            <a:r>
              <a:rPr lang="en-US" b="0" i="0" dirty="0" err="1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alloHCT</a:t>
            </a:r>
            <a:r>
              <a:rPr lang="en-US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 after sequential conditioning without attempt to induce a CR before transplantation</a:t>
            </a:r>
            <a:r>
              <a:rPr lang="ar-SA" b="0" i="0" dirty="0">
                <a:solidFill>
                  <a:srgbClr val="4F4F4F"/>
                </a:solidFill>
                <a:effectLst/>
                <a:latin typeface="Roboto" panose="02000000000000000000" pitchFamily="2" charset="0"/>
              </a:rPr>
              <a:t> ?</a:t>
            </a:r>
            <a:endParaRPr lang="en-US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C333062-21D0-C953-1EDF-43A41FD733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049" y="1806240"/>
            <a:ext cx="5767847" cy="46005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79EF4-511D-28EE-C18F-2BC987E3880C}"/>
              </a:ext>
            </a:extLst>
          </p:cNvPr>
          <p:cNvSpPr txBox="1"/>
          <p:nvPr/>
        </p:nvSpPr>
        <p:spPr>
          <a:xfrm>
            <a:off x="0" y="3354995"/>
            <a:ext cx="32331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dirty="0"/>
              <a:t>Median time for </a:t>
            </a:r>
            <a:r>
              <a:rPr lang="en-GB" dirty="0" err="1"/>
              <a:t>allSCT</a:t>
            </a:r>
            <a:r>
              <a:rPr lang="en-GB" dirty="0"/>
              <a:t> 4W in DISC, 8W in RIST</a:t>
            </a:r>
          </a:p>
          <a:p>
            <a:pPr algn="l" rtl="0"/>
            <a:endParaRPr lang="en-GB" dirty="0"/>
          </a:p>
          <a:p>
            <a:pPr algn="l" rtl="0"/>
            <a:r>
              <a:rPr lang="en-GB" dirty="0"/>
              <a:t>After 24 w 98% reach </a:t>
            </a:r>
            <a:r>
              <a:rPr lang="en-GB" dirty="0" err="1"/>
              <a:t>alloSCT</a:t>
            </a:r>
            <a:r>
              <a:rPr lang="en-GB" dirty="0"/>
              <a:t> in DISC , 96% IN RIST</a:t>
            </a:r>
          </a:p>
          <a:p>
            <a:pPr algn="l" rtl="0"/>
            <a:endParaRPr lang="en-GB" dirty="0"/>
          </a:p>
          <a:p>
            <a:pPr algn="l" rtl="0"/>
            <a:r>
              <a:rPr lang="en-GB" b="1" dirty="0"/>
              <a:t>OS 1 y</a:t>
            </a:r>
            <a:r>
              <a:rPr lang="en-GB" dirty="0"/>
              <a:t> 69% in DISC , 71% IN RIST</a:t>
            </a:r>
          </a:p>
          <a:p>
            <a:pPr algn="l" rtl="0"/>
            <a:r>
              <a:rPr lang="en-GB" b="1" dirty="0"/>
              <a:t>OS 3 y</a:t>
            </a:r>
            <a:r>
              <a:rPr lang="en-GB" dirty="0"/>
              <a:t> 51% in DISC , 54% IN RIST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90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1D133E-D37D-4C40-EC77-EB09DF343875}"/>
              </a:ext>
            </a:extLst>
          </p:cNvPr>
          <p:cNvSpPr txBox="1"/>
          <p:nvPr/>
        </p:nvSpPr>
        <p:spPr>
          <a:xfrm>
            <a:off x="5141361" y="5376662"/>
            <a:ext cx="438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GB" sz="2800" b="1" dirty="0">
                <a:solidFill>
                  <a:srgbClr val="FFC000"/>
                </a:solidFill>
              </a:rPr>
              <a:t>Thank you for Listening...</a:t>
            </a:r>
            <a:endParaRPr lang="en-US" sz="28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085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B59AAB0-C78E-C95E-C6CD-F6D86A8910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15" y="1196752"/>
            <a:ext cx="8325970" cy="5184576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4B53A95-BD78-B01E-8D3A-9F933C77A748}"/>
              </a:ext>
            </a:extLst>
          </p:cNvPr>
          <p:cNvSpPr txBox="1"/>
          <p:nvPr/>
        </p:nvSpPr>
        <p:spPr>
          <a:xfrm>
            <a:off x="2879812" y="188640"/>
            <a:ext cx="33843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/>
              <a:t>SEER DATABASE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833614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74B53A95-BD78-B01E-8D3A-9F933C77A748}"/>
              </a:ext>
            </a:extLst>
          </p:cNvPr>
          <p:cNvSpPr txBox="1"/>
          <p:nvPr/>
        </p:nvSpPr>
        <p:spPr>
          <a:xfrm>
            <a:off x="2879812" y="188640"/>
            <a:ext cx="338437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0"/>
            <a:r>
              <a:rPr lang="en-US" sz="3200" b="1" dirty="0"/>
              <a:t>SEER DATABASE</a:t>
            </a:r>
            <a:endParaRPr lang="ar-SA" sz="3200" b="1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4A16A6F-8DD3-AD78-ECAC-2028DA8DBC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40768"/>
            <a:ext cx="813690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367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rtl="0"/>
            <a:r>
              <a:rPr lang="en-GB" dirty="0"/>
              <a:t>Challenges </a:t>
            </a:r>
            <a:endParaRPr lang="ar-SA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150000"/>
              </a:lnSpc>
            </a:pPr>
            <a:r>
              <a:rPr lang="en-US" dirty="0"/>
              <a:t>New diagnosis (ND) AML: induction therapy challenges </a:t>
            </a:r>
          </a:p>
          <a:p>
            <a:pPr algn="l" rtl="0">
              <a:lnSpc>
                <a:spcPct val="150000"/>
              </a:lnSpc>
            </a:pPr>
            <a:r>
              <a:rPr lang="en-US" dirty="0"/>
              <a:t>Post-remission therapy challenges </a:t>
            </a:r>
          </a:p>
          <a:p>
            <a:pPr algn="l" rtl="0">
              <a:lnSpc>
                <a:spcPct val="150000"/>
              </a:lnSpc>
            </a:pPr>
            <a:r>
              <a:rPr lang="en-US" dirty="0"/>
              <a:t>Relapsed/Refractory (R/R) AML therapy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69461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 anchor="t" anchorCtr="1">
            <a:noAutofit/>
          </a:bodyPr>
          <a:lstStyle/>
          <a:p>
            <a:r>
              <a:rPr lang="en-US" sz="3200" b="1" dirty="0"/>
              <a:t>New diagnosis (ND) AML: induction therapy challenges </a:t>
            </a:r>
            <a:br>
              <a:rPr lang="en-US" sz="3200" b="1" dirty="0"/>
            </a:br>
            <a:endParaRPr lang="ar-SA" sz="32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>
              <a:lnSpc>
                <a:spcPct val="200000"/>
              </a:lnSpc>
            </a:pPr>
            <a:r>
              <a:rPr lang="en-US" dirty="0"/>
              <a:t>Unfit patient for intensive chemotherapy </a:t>
            </a:r>
          </a:p>
          <a:p>
            <a:pPr algn="l" rtl="0">
              <a:lnSpc>
                <a:spcPct val="200000"/>
              </a:lnSpc>
            </a:pPr>
            <a:r>
              <a:rPr lang="en-US" dirty="0"/>
              <a:t>Novel therapeutic agents for fit patient 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945866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3EAEE4-3939-8959-B931-398CD3A6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NAÏVE PATIENTS WITH AML WHO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INELIGIBLE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INTENSIVE CHEMOTHERAPY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ar-SA" sz="3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FA5424-D1D7-EB07-7C72-7FB92CB0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463" y="1151310"/>
            <a:ext cx="5554960" cy="532656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LOWER-INTENSITY THERAPIES</a:t>
            </a:r>
            <a:endParaRPr lang="ar-SA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B716ED82-AC69-6401-A8F6-4B054339FA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3087" t="20778" r="24013" b="42487"/>
          <a:stretch/>
        </p:blipFill>
        <p:spPr>
          <a:xfrm>
            <a:off x="2337846" y="3119195"/>
            <a:ext cx="5184577" cy="3254722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E227004-9582-2119-CDEC-FE8967DCC2E0}"/>
              </a:ext>
            </a:extLst>
          </p:cNvPr>
          <p:cNvSpPr txBox="1"/>
          <p:nvPr/>
        </p:nvSpPr>
        <p:spPr>
          <a:xfrm>
            <a:off x="2483768" y="6403280"/>
            <a:ext cx="62646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u="none" strike="noStrike" baseline="0" dirty="0">
                <a:solidFill>
                  <a:srgbClr val="5A5A5A"/>
                </a:solidFill>
                <a:latin typeface="OTNEJMScalaSansLF-Bold"/>
              </a:rPr>
              <a:t>N </a:t>
            </a:r>
            <a:r>
              <a:rPr lang="en-US" sz="1400" b="1" i="0" u="none" strike="noStrike" baseline="0" dirty="0" err="1">
                <a:solidFill>
                  <a:srgbClr val="5A5A5A"/>
                </a:solidFill>
                <a:latin typeface="OTNEJMScalaSansLF-Bold"/>
              </a:rPr>
              <a:t>Engl</a:t>
            </a:r>
            <a:r>
              <a:rPr lang="en-US" sz="1400" b="1" i="0" u="none" strike="noStrike" baseline="0" dirty="0">
                <a:solidFill>
                  <a:srgbClr val="5A5A5A"/>
                </a:solidFill>
                <a:latin typeface="OTNEJMScalaSansLF-Bold"/>
              </a:rPr>
              <a:t> J Med 2020;383:617-29. DOI: 10.1056/NEJMoa2012971</a:t>
            </a:r>
            <a:endParaRPr lang="ar-SA" sz="4000" dirty="0"/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BFB096E7-9AEA-5616-DE01-4CC251382B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11902" t="23387" r="26085" b="36536"/>
          <a:stretch/>
        </p:blipFill>
        <p:spPr>
          <a:xfrm>
            <a:off x="1967463" y="1667156"/>
            <a:ext cx="5554960" cy="1297796"/>
          </a:xfrm>
          <a:prstGeom prst="rect">
            <a:avLst/>
          </a:prstGeom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39F5A7C6-0B8E-93FD-2ACA-17E26B1A6669}"/>
              </a:ext>
            </a:extLst>
          </p:cNvPr>
          <p:cNvSpPr txBox="1"/>
          <p:nvPr/>
        </p:nvSpPr>
        <p:spPr>
          <a:xfrm>
            <a:off x="0" y="4221088"/>
            <a:ext cx="19674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OTNEJMQuadraat"/>
              </a:rPr>
              <a:t> OS 14.7months</a:t>
            </a:r>
            <a:endParaRPr lang="ar-SA" b="1" dirty="0"/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6F37B2F6-CE5F-C26A-AADA-6EAA64F595DD}"/>
              </a:ext>
            </a:extLst>
          </p:cNvPr>
          <p:cNvSpPr txBox="1"/>
          <p:nvPr/>
        </p:nvSpPr>
        <p:spPr>
          <a:xfrm>
            <a:off x="-2852" y="4968026"/>
            <a:ext cx="19703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b="1" i="0" u="none" strike="noStrike" baseline="0" dirty="0">
                <a:latin typeface="OTNEJMQuadraat"/>
              </a:rPr>
              <a:t> OS 9.6 months</a:t>
            </a:r>
            <a:endParaRPr lang="ar-SA" b="1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E4D50BA-83B1-9E0E-BEED-337AEB845146}"/>
              </a:ext>
            </a:extLst>
          </p:cNvPr>
          <p:cNvSpPr txBox="1"/>
          <p:nvPr/>
        </p:nvSpPr>
        <p:spPr>
          <a:xfrm>
            <a:off x="178000" y="3284984"/>
            <a:ext cx="1401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b="1" dirty="0">
                <a:latin typeface="AdvOTd710a12c"/>
              </a:rPr>
              <a:t>CR</a:t>
            </a:r>
            <a:r>
              <a:rPr lang="en-US" b="1" dirty="0"/>
              <a:t> 36.7% </a:t>
            </a:r>
            <a:endParaRPr lang="en-US" sz="1800" b="1" i="0" u="none" strike="noStrike" baseline="0" dirty="0">
              <a:latin typeface="AdvOTd710a12c"/>
            </a:endParaRPr>
          </a:p>
          <a:p>
            <a:pPr algn="l" rtl="0"/>
            <a:r>
              <a:rPr lang="en-US" b="1" dirty="0">
                <a:latin typeface="AdvOTd710a12c"/>
              </a:rPr>
              <a:t>cCR 66.4% </a:t>
            </a:r>
            <a:endParaRPr lang="ar-SA" b="1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7B3C8FA3-C7DD-135B-A77A-43ADE9C82791}"/>
              </a:ext>
            </a:extLst>
          </p:cNvPr>
          <p:cNvSpPr txBox="1"/>
          <p:nvPr/>
        </p:nvSpPr>
        <p:spPr>
          <a:xfrm>
            <a:off x="283993" y="2749863"/>
            <a:ext cx="1755478" cy="3693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1800" b="1" i="0" u="none" strike="noStrike" baseline="0" dirty="0">
                <a:latin typeface="AdvOTd710a12c"/>
              </a:rPr>
              <a:t>VIALE-A trial</a:t>
            </a:r>
            <a:endParaRPr lang="ar-SA" b="1" dirty="0"/>
          </a:p>
        </p:txBody>
      </p:sp>
    </p:spTree>
    <p:extLst>
      <p:ext uri="{BB962C8B-B14F-4D97-AF65-F5344CB8AC3E}">
        <p14:creationId xmlns:p14="http://schemas.microsoft.com/office/powerpoint/2010/main" val="2564694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65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3EAEE4-3939-8959-B931-398CD3A67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NAÏVE PATIENTS WITH AML WHO ARE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INELIGIBLE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FOR INTENSIVE CHEMOTHERAPY</a:t>
            </a: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lang="ar-SA" sz="3600" dirty="0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3FA5424-D1D7-EB07-7C72-7FB92CB06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7463" y="1151310"/>
            <a:ext cx="5554960" cy="532656"/>
          </a:xfrm>
        </p:spPr>
        <p:txBody>
          <a:bodyPr>
            <a:normAutofit lnSpcReduction="10000"/>
          </a:bodyPr>
          <a:lstStyle/>
          <a:p>
            <a:pPr marL="0" indent="0" algn="l" rtl="0">
              <a:buNone/>
            </a:pPr>
            <a:r>
              <a:rPr lang="en-US" dirty="0"/>
              <a:t>LOWER-INTENSITY THERAPIES</a:t>
            </a:r>
            <a:endParaRPr lang="ar-SA" dirty="0"/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A33914BA-CD27-16A9-1ECF-D480742A8418}"/>
              </a:ext>
            </a:extLst>
          </p:cNvPr>
          <p:cNvSpPr txBox="1"/>
          <p:nvPr/>
        </p:nvSpPr>
        <p:spPr>
          <a:xfrm>
            <a:off x="2873687" y="3229263"/>
            <a:ext cx="33966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/>
              <a:t>VEN-HAM regimens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57AAE89D-7A6A-18A6-5A32-DB1DDBDEF0AD}"/>
              </a:ext>
            </a:extLst>
          </p:cNvPr>
          <p:cNvSpPr txBox="1"/>
          <p:nvPr/>
        </p:nvSpPr>
        <p:spPr>
          <a:xfrm>
            <a:off x="2286000" y="2420888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b="1" dirty="0"/>
              <a:t>standard treatment approach</a:t>
            </a:r>
            <a:endParaRPr lang="ar-SA" sz="2800" dirty="0"/>
          </a:p>
        </p:txBody>
      </p:sp>
    </p:spTree>
    <p:extLst>
      <p:ext uri="{BB962C8B-B14F-4D97-AF65-F5344CB8AC3E}">
        <p14:creationId xmlns:p14="http://schemas.microsoft.com/office/powerpoint/2010/main" val="243440041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"/>
</p:tagLst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1344</Words>
  <Application>Microsoft Office PowerPoint</Application>
  <PresentationFormat>On-screen Show (4:3)</PresentationFormat>
  <Paragraphs>142</Paragraphs>
  <Slides>37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3" baseType="lpstr">
      <vt:lpstr>AdvOT1deab444.I</vt:lpstr>
      <vt:lpstr>AdvOT46dcae81</vt:lpstr>
      <vt:lpstr>AdvOT46dcae81+20</vt:lpstr>
      <vt:lpstr>AdvOT65f8a23b.I</vt:lpstr>
      <vt:lpstr>AdvOTd710a12c</vt:lpstr>
      <vt:lpstr>AdvOTfe809cc4</vt:lpstr>
      <vt:lpstr>Arial</vt:lpstr>
      <vt:lpstr>Arial Unicode MS</vt:lpstr>
      <vt:lpstr>Calibri</vt:lpstr>
      <vt:lpstr>CeraPro-Regular</vt:lpstr>
      <vt:lpstr>Helvetica</vt:lpstr>
      <vt:lpstr>OTNEJMQuadraat</vt:lpstr>
      <vt:lpstr>OTNEJMScalaSansLF-Bold</vt:lpstr>
      <vt:lpstr>Roboto</vt:lpstr>
      <vt:lpstr>StempelSchneidler-Roman</vt:lpstr>
      <vt:lpstr>سمة Office</vt:lpstr>
      <vt:lpstr>Acute Myeloid Leukemia  improving outcomes in challenges subsets </vt:lpstr>
      <vt:lpstr>AML: SO MANY OPTIONS, SO LITTLE TIME</vt:lpstr>
      <vt:lpstr>PowerPoint Presentation</vt:lpstr>
      <vt:lpstr>PowerPoint Presentation</vt:lpstr>
      <vt:lpstr>PowerPoint Presentation</vt:lpstr>
      <vt:lpstr>Challenges </vt:lpstr>
      <vt:lpstr>New diagnosis (ND) AML: induction therapy challenges  </vt:lpstr>
      <vt:lpstr>NAÏVE PATIENTS WITH AML WHO ARE INELIGIBLE FOR INTENSIVE CHEMOTHERAPY </vt:lpstr>
      <vt:lpstr>NAÏVE PATIENTS WITH AML WHO ARE INELIGIBLE FOR INTENSIVE CHEMOTHERAPY </vt:lpstr>
      <vt:lpstr>PowerPoint Presentation</vt:lpstr>
      <vt:lpstr>NAÏVE PATIENTS WITH AML WHO ARE INELIGIBLE FOR INTENSIVE CHEMOTHERAPY </vt:lpstr>
      <vt:lpstr>PowerPoint Presentation</vt:lpstr>
      <vt:lpstr>NAÏVE PATIENTS WITH AML WHO ARE INELIGIBLE FOR INTENSIVE CHEMOTHERAPY </vt:lpstr>
      <vt:lpstr>NAÏVE PATIENTS WITH AML WHO ARE INELIGIBLE FOR INTENSIVE CHEMOTHERAPY </vt:lpstr>
      <vt:lpstr>TREATMENT OF AML IN THE FRONTLINE SETTING PATIENTS WITH AML WHO ARE ELIGIBLE FOR INTENSIVE THERAPY </vt:lpstr>
      <vt:lpstr>TREATMENT OF AML IN THE FRONTLINE SETTING PATIENTS WITH AML WHO ARE ELIGIBLE FOR INTENSIVE THERAPY </vt:lpstr>
      <vt:lpstr>TREATMENT OF AML IN THE FRONTLINE SETTING PATIENTS WITH AML WHO ARE ELIGIBLE FOR INTENSIVE THERAPY </vt:lpstr>
      <vt:lpstr>TREATMENT OF AML IN THE FRONTLINE SETTING PATIENTS WITH AML WHO ARE ELIGIBLE FOR INTENSIVE THERAPY </vt:lpstr>
      <vt:lpstr>Postremission therapy</vt:lpstr>
      <vt:lpstr>Postremission therapy</vt:lpstr>
      <vt:lpstr>Postremission therapy</vt:lpstr>
      <vt:lpstr>Postremission therapy</vt:lpstr>
      <vt:lpstr>RELAPSED/REFRACTORY  AML</vt:lpstr>
      <vt:lpstr>RELAPSED/REFRACTORY  AML</vt:lpstr>
      <vt:lpstr>RELAPSED/REFRACTORY  AML</vt:lpstr>
      <vt:lpstr>PowerPoint Presentation</vt:lpstr>
      <vt:lpstr>PowerPoint Presentation</vt:lpstr>
      <vt:lpstr>PowerPoint Presentation</vt:lpstr>
      <vt:lpstr>RELAPSED/REFRACTORY  AML</vt:lpstr>
      <vt:lpstr>RELAPSED/REFRACTORY  AML</vt:lpstr>
      <vt:lpstr>RELAPSED/REFRACTORY  AML</vt:lpstr>
      <vt:lpstr>RELAPSED/REFRACTORY  AML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soulaiman</dc:creator>
  <cp:lastModifiedBy>Elias Naddour</cp:lastModifiedBy>
  <cp:revision>100</cp:revision>
  <dcterms:created xsi:type="dcterms:W3CDTF">2022-11-24T17:14:24Z</dcterms:created>
  <dcterms:modified xsi:type="dcterms:W3CDTF">2022-12-08T10:15:41Z</dcterms:modified>
</cp:coreProperties>
</file>